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80" r:id="rId2"/>
    <p:sldId id="282" r:id="rId3"/>
    <p:sldId id="283" r:id="rId4"/>
    <p:sldId id="281" r:id="rId5"/>
    <p:sldId id="284" r:id="rId6"/>
    <p:sldId id="298" r:id="rId7"/>
    <p:sldId id="297" r:id="rId8"/>
    <p:sldId id="287" r:id="rId9"/>
    <p:sldId id="314" r:id="rId10"/>
    <p:sldId id="315" r:id="rId11"/>
    <p:sldId id="301" r:id="rId12"/>
    <p:sldId id="302" r:id="rId13"/>
    <p:sldId id="316" r:id="rId14"/>
    <p:sldId id="317" r:id="rId15"/>
    <p:sldId id="319" r:id="rId16"/>
    <p:sldId id="318" r:id="rId17"/>
    <p:sldId id="320" r:id="rId18"/>
    <p:sldId id="321" r:id="rId19"/>
    <p:sldId id="322" r:id="rId20"/>
    <p:sldId id="323" r:id="rId21"/>
    <p:sldId id="324" r:id="rId22"/>
    <p:sldId id="276" r:id="rId23"/>
    <p:sldId id="271" r:id="rId24"/>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89"/>
    <a:srgbClr val="013F99"/>
    <a:srgbClr val="D40257"/>
    <a:srgbClr val="002864"/>
    <a:srgbClr val="FD418D"/>
    <a:srgbClr val="001C46"/>
    <a:srgbClr val="FF2D78"/>
    <a:srgbClr val="150060"/>
    <a:srgbClr val="FF2573"/>
    <a:srgbClr val="014C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0" autoAdjust="0"/>
    <p:restoredTop sz="94353" autoAdjust="0"/>
  </p:normalViewPr>
  <p:slideViewPr>
    <p:cSldViewPr snapToGrid="0">
      <p:cViewPr varScale="1">
        <p:scale>
          <a:sx n="73" d="100"/>
          <a:sy n="73" d="100"/>
        </p:scale>
        <p:origin x="14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B771-B3E3-42D1-8168-91DB4AA8C408}" type="datetimeFigureOut">
              <a:rPr lang="es-CO" smtClean="0"/>
              <a:t>20/02/2023</a:t>
            </a:fld>
            <a:endParaRPr lang="es-CO"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C8-5E69-48BB-B27C-DBF394D18438}" type="slidenum">
              <a:rPr lang="es-CO" smtClean="0"/>
              <a:t>‹Nº›</a:t>
            </a:fld>
            <a:endParaRPr lang="es-CO" dirty="0"/>
          </a:p>
        </p:txBody>
      </p:sp>
    </p:spTree>
    <p:extLst>
      <p:ext uri="{BB962C8B-B14F-4D97-AF65-F5344CB8AC3E}">
        <p14:creationId xmlns:p14="http://schemas.microsoft.com/office/powerpoint/2010/main" val="288045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B392EBC8-5E69-48BB-B27C-DBF394D18438}" type="slidenum">
              <a:rPr lang="es-CO" smtClean="0"/>
              <a:t>17</a:t>
            </a:fld>
            <a:endParaRPr lang="es-CO" dirty="0"/>
          </a:p>
        </p:txBody>
      </p:sp>
    </p:spTree>
    <p:extLst>
      <p:ext uri="{BB962C8B-B14F-4D97-AF65-F5344CB8AC3E}">
        <p14:creationId xmlns:p14="http://schemas.microsoft.com/office/powerpoint/2010/main" val="2155432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2/20/2023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dirty="0"/>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bing.com/videos/search?q=QUE+ES+COSTERO+POR+PROCESOS&amp;&amp;view=detail&amp;mid=DFDA1B0536451E8D136DDFDA1B0536451E8D136D&amp;&amp;FORM=VRDGAR&amp;ru=%2Fvideos%2Fsearch%3Fq%3DQUE%2BES%2BCOSTERO%2BPOR%2BPROCESOS%26FORM%3DHDRSC4"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5102" t="-56" r="-5663" b="-506"/>
          <a:stretch/>
        </p:blipFill>
        <p:spPr>
          <a:xfrm>
            <a:off x="-9525" y="1"/>
            <a:ext cx="9367309" cy="6943724"/>
          </a:xfrm>
          <a:prstGeom prst="rect">
            <a:avLst/>
          </a:prstGeom>
        </p:spPr>
      </p:pic>
      <p:sp>
        <p:nvSpPr>
          <p:cNvPr id="6" name="Rectángulo 5"/>
          <p:cNvSpPr/>
          <p:nvPr/>
        </p:nvSpPr>
        <p:spPr>
          <a:xfrm>
            <a:off x="4962524" y="0"/>
            <a:ext cx="4181475" cy="68580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01" y="5338908"/>
            <a:ext cx="3124200" cy="1263722"/>
          </a:xfrm>
          <a:prstGeom prst="rect">
            <a:avLst/>
          </a:prstGeom>
        </p:spPr>
      </p:pic>
      <p:sp>
        <p:nvSpPr>
          <p:cNvPr id="11" name="Elipse 10"/>
          <p:cNvSpPr/>
          <p:nvPr/>
        </p:nvSpPr>
        <p:spPr>
          <a:xfrm>
            <a:off x="5396277" y="171752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5695857" y="2746085"/>
            <a:ext cx="2714805" cy="954107"/>
          </a:xfrm>
          <a:prstGeom prst="rect">
            <a:avLst/>
          </a:prstGeom>
          <a:noFill/>
        </p:spPr>
        <p:txBody>
          <a:bodyPr wrap="square" rtlCol="0">
            <a:spAutoFit/>
          </a:bodyPr>
          <a:lstStyle/>
          <a:p>
            <a:pPr algn="ctr"/>
            <a:r>
              <a:rPr lang="es-MX" sz="2800" dirty="0" smtClean="0">
                <a:solidFill>
                  <a:schemeClr val="bg1"/>
                </a:solidFill>
                <a:latin typeface="Arial" panose="020B0604020202020204" pitchFamily="34" charset="0"/>
                <a:cs typeface="Arial" panose="020B0604020202020204" pitchFamily="34" charset="0"/>
              </a:rPr>
              <a:t>INICIO</a:t>
            </a:r>
          </a:p>
          <a:p>
            <a:pPr algn="ctr"/>
            <a:r>
              <a:rPr lang="es-MX" sz="2800" dirty="0" smtClean="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4888717" y="1062516"/>
            <a:ext cx="4329084" cy="4440085"/>
          </a:xfrm>
          <a:prstGeom prst="rect">
            <a:avLst/>
          </a:prstGeom>
        </p:spPr>
      </p:pic>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redondeado 11"/>
          <p:cNvSpPr/>
          <p:nvPr/>
        </p:nvSpPr>
        <p:spPr>
          <a:xfrm rot="5400000">
            <a:off x="1503217" y="-900546"/>
            <a:ext cx="5929746" cy="8659091"/>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5" y="183582"/>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4" name="Rectángulo 3"/>
          <p:cNvSpPr/>
          <p:nvPr/>
        </p:nvSpPr>
        <p:spPr>
          <a:xfrm>
            <a:off x="630381" y="1127041"/>
            <a:ext cx="7675418" cy="4662815"/>
          </a:xfrm>
          <a:prstGeom prst="rect">
            <a:avLst/>
          </a:prstGeom>
        </p:spPr>
        <p:txBody>
          <a:bodyPr wrap="square">
            <a:spAutoFit/>
          </a:bodyPr>
          <a:lstStyle/>
          <a:p>
            <a:pPr algn="ctr">
              <a:lnSpc>
                <a:spcPct val="150000"/>
              </a:lnSpc>
            </a:pPr>
            <a:r>
              <a:rPr lang="es-ES" dirty="0"/>
              <a:t>OTRAS CARACTERISTICAS DEL SISTEMA DE </a:t>
            </a:r>
            <a:r>
              <a:rPr lang="es-ES" dirty="0" smtClean="0"/>
              <a:t>COSTEO.</a:t>
            </a:r>
          </a:p>
          <a:p>
            <a:pPr algn="ctr">
              <a:lnSpc>
                <a:spcPct val="150000"/>
              </a:lnSpc>
            </a:pPr>
            <a:endParaRPr lang="es-ES" dirty="0" smtClean="0"/>
          </a:p>
          <a:p>
            <a:pPr marL="342900" indent="-342900" algn="just">
              <a:lnSpc>
                <a:spcPct val="150000"/>
              </a:lnSpc>
              <a:buAutoNum type="arabicPeriod"/>
            </a:pPr>
            <a:r>
              <a:rPr lang="es-ES" dirty="0" smtClean="0"/>
              <a:t>No </a:t>
            </a:r>
            <a:r>
              <a:rPr lang="es-ES" dirty="0"/>
              <a:t>todas las unidades de entrada pueden convertirse en productos terminados en todos los procesos en tiempos determinados, algunas pueden quedaren proceso con este sistema de costos se realiza el costo de la tasa unitaria efectiva y por ello se obtiene un costo promedio real. </a:t>
            </a:r>
            <a:endParaRPr lang="es-ES" dirty="0" smtClean="0"/>
          </a:p>
          <a:p>
            <a:pPr marL="342900" indent="-342900" algn="just">
              <a:lnSpc>
                <a:spcPct val="150000"/>
              </a:lnSpc>
              <a:buAutoNum type="arabicPeriod"/>
            </a:pPr>
            <a:endParaRPr lang="es-ES" dirty="0" smtClean="0"/>
          </a:p>
          <a:p>
            <a:pPr algn="just">
              <a:lnSpc>
                <a:spcPct val="150000"/>
              </a:lnSpc>
            </a:pPr>
            <a:r>
              <a:rPr lang="es-ES" dirty="0" smtClean="0"/>
              <a:t>2</a:t>
            </a:r>
            <a:r>
              <a:rPr lang="es-ES" dirty="0"/>
              <a:t>. A veces las mercancías se pueden ceder al siguiente departamento con  </a:t>
            </a:r>
            <a:r>
              <a:rPr lang="es-ES" dirty="0" smtClean="0"/>
              <a:t>    precios </a:t>
            </a:r>
            <a:r>
              <a:rPr lang="es-ES" dirty="0"/>
              <a:t>de trasferencia (mercado) en lugar del precio de costo, este precio se compara con el mercado para conocer el nivel de la eficiencia o las </a:t>
            </a:r>
            <a:r>
              <a:rPr lang="es-ES" dirty="0" smtClean="0"/>
              <a:t>pérdidas </a:t>
            </a:r>
            <a:r>
              <a:rPr lang="es-ES" dirty="0"/>
              <a:t>que se producen en cualquier departamento o proceso en particular. </a:t>
            </a:r>
            <a:endParaRPr lang="es-419" dirty="0"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13144889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 xmlns:a16="http://schemas.microsoft.com/office/drawing/2014/main" id="{EFC226D2-EF50-402E-B1C4-FADE0464923F}"/>
              </a:ext>
            </a:extLst>
          </p:cNvPr>
          <p:cNvSpPr txBox="1"/>
          <p:nvPr/>
        </p:nvSpPr>
        <p:spPr>
          <a:xfrm>
            <a:off x="1039091" y="1082565"/>
            <a:ext cx="7725305" cy="4413516"/>
          </a:xfrm>
          <a:prstGeom prst="rect">
            <a:avLst/>
          </a:prstGeom>
          <a:noFill/>
        </p:spPr>
        <p:txBody>
          <a:bodyPr wrap="square" rtlCol="0">
            <a:spAutoFit/>
          </a:bodyPr>
          <a:lstStyle/>
          <a:p>
            <a:pPr algn="ctr">
              <a:lnSpc>
                <a:spcPct val="130000"/>
              </a:lnSpc>
            </a:pPr>
            <a:r>
              <a:rPr lang="es-CO" b="1" dirty="0"/>
              <a:t>PRODUCCION POR </a:t>
            </a:r>
            <a:r>
              <a:rPr lang="es-CO" b="1" dirty="0" smtClean="0"/>
              <a:t>DEPARTAMENTOS.</a:t>
            </a:r>
          </a:p>
          <a:p>
            <a:pPr algn="just">
              <a:lnSpc>
                <a:spcPct val="130000"/>
              </a:lnSpc>
            </a:pPr>
            <a:endParaRPr lang="es-CO" dirty="0"/>
          </a:p>
          <a:p>
            <a:pPr algn="just">
              <a:lnSpc>
                <a:spcPct val="130000"/>
              </a:lnSpc>
            </a:pPr>
            <a:r>
              <a:rPr lang="es-ES" dirty="0"/>
              <a:t>En un sistema de costos por procesos se pone </a:t>
            </a:r>
            <a:r>
              <a:rPr lang="es-ES" dirty="0" smtClean="0"/>
              <a:t>énfasis en </a:t>
            </a:r>
            <a:r>
              <a:rPr lang="es-ES" dirty="0"/>
              <a:t>los departamentos o en los centros de costos, donde se realizan diferentes procesos funciones, tales como que se realicen actividades en el departamento A(empotrado) y otra en el departamento B (refinamiento), quiere decir esto que al hacer un producto, este puede avanzar en 2 o </a:t>
            </a:r>
            <a:r>
              <a:rPr lang="es-ES" dirty="0" smtClean="0"/>
              <a:t>más </a:t>
            </a:r>
            <a:r>
              <a:rPr lang="es-ES" dirty="0"/>
              <a:t>departamentos para su realización antes de que llegue al almacén como producto terminado. En los elementos del costeo por procesos como los costos de materiales, mano de obra e indirectos de fabricación que son determinados en cada área o departamento y que se cargan a cuentas separadas de trabajo en proceso trasladando al siguiente proceso con sus costos correspondientes. </a:t>
            </a:r>
            <a:endParaRPr lang="es-419" dirty="0"/>
          </a:p>
        </p:txBody>
      </p:sp>
      <p:sp>
        <p:nvSpPr>
          <p:cNvPr id="6" name="Elipse 5"/>
          <p:cNvSpPr/>
          <p:nvPr/>
        </p:nvSpPr>
        <p:spPr>
          <a:xfrm>
            <a:off x="6594794" y="566081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8892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 xmlns:a16="http://schemas.microsoft.com/office/drawing/2014/main" id="{D62AB577-1C2C-458F-AD95-D25D94208FE1}"/>
              </a:ext>
            </a:extLst>
          </p:cNvPr>
          <p:cNvSpPr txBox="1"/>
          <p:nvPr/>
        </p:nvSpPr>
        <p:spPr>
          <a:xfrm>
            <a:off x="892222" y="2032917"/>
            <a:ext cx="7359556" cy="2542363"/>
          </a:xfrm>
          <a:prstGeom prst="rect">
            <a:avLst/>
          </a:prstGeom>
          <a:noFill/>
        </p:spPr>
        <p:txBody>
          <a:bodyPr wrap="square">
            <a:spAutoFit/>
          </a:bodyPr>
          <a:lstStyle/>
          <a:p>
            <a:pPr algn="just">
              <a:lnSpc>
                <a:spcPct val="150000"/>
              </a:lnSpc>
            </a:pPr>
            <a:r>
              <a:rPr lang="es-ES" dirty="0"/>
              <a:t>Es de esta manera que en el proceso un </a:t>
            </a:r>
            <a:r>
              <a:rPr lang="es-ES" dirty="0" smtClean="0"/>
              <a:t>artículo </a:t>
            </a:r>
            <a:r>
              <a:rPr lang="es-ES" dirty="0"/>
              <a:t>terminado en el departamento A se trasfiere con sus costos y en el departamento B este producto se convierte en materia prima para del siguiente hasta que se co0nvierta en artículos terminados. El costo unitario del producto generalmente sube cuando fluye a través de los departamentos que intervienen en el </a:t>
            </a:r>
            <a:r>
              <a:rPr lang="es-ES" dirty="0" smtClean="0"/>
              <a:t>proceso.</a:t>
            </a:r>
            <a:endParaRPr lang="es-419" dirty="0"/>
          </a:p>
        </p:txBody>
      </p:sp>
      <p:sp>
        <p:nvSpPr>
          <p:cNvPr id="9" name="CuadroTexto 8">
            <a:extLst>
              <a:ext uri="{FF2B5EF4-FFF2-40B4-BE49-F238E27FC236}">
                <a16:creationId xmlns="" xmlns:a16="http://schemas.microsoft.com/office/drawing/2014/main" id="{F3A25728-E6C0-4535-A64A-1F9C3E0F6F5E}"/>
              </a:ext>
            </a:extLst>
          </p:cNvPr>
          <p:cNvSpPr txBox="1"/>
          <p:nvPr/>
        </p:nvSpPr>
        <p:spPr>
          <a:xfrm>
            <a:off x="892222" y="914399"/>
            <a:ext cx="7359556" cy="369332"/>
          </a:xfrm>
          <a:prstGeom prst="rect">
            <a:avLst/>
          </a:prstGeom>
          <a:noFill/>
        </p:spPr>
        <p:txBody>
          <a:bodyPr wrap="square">
            <a:spAutoFit/>
          </a:bodyPr>
          <a:lstStyle/>
          <a:p>
            <a:pPr algn="ctr"/>
            <a:r>
              <a:rPr lang="es-CO" b="1" dirty="0"/>
              <a:t>PRODUCCION POR </a:t>
            </a:r>
            <a:r>
              <a:rPr lang="es-CO" b="1" dirty="0" smtClean="0"/>
              <a:t>DEPARTAMENTOS</a:t>
            </a:r>
            <a:r>
              <a:rPr lang="es-CO" sz="1400" dirty="0" smtClean="0"/>
              <a:t>.</a:t>
            </a:r>
            <a:endParaRPr lang="es-419" sz="1350" b="1" dirty="0"/>
          </a:p>
        </p:txBody>
      </p:sp>
      <p:sp>
        <p:nvSpPr>
          <p:cNvPr id="6" name="Elipse 5"/>
          <p:cNvSpPr/>
          <p:nvPr/>
        </p:nvSpPr>
        <p:spPr>
          <a:xfrm>
            <a:off x="4447339" y="4206084"/>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3791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 xmlns:a16="http://schemas.microsoft.com/office/drawing/2014/main" id="{D62AB577-1C2C-458F-AD95-D25D94208FE1}"/>
              </a:ext>
            </a:extLst>
          </p:cNvPr>
          <p:cNvSpPr txBox="1"/>
          <p:nvPr/>
        </p:nvSpPr>
        <p:spPr>
          <a:xfrm>
            <a:off x="892222" y="2032917"/>
            <a:ext cx="7359556" cy="2542363"/>
          </a:xfrm>
          <a:prstGeom prst="rect">
            <a:avLst/>
          </a:prstGeom>
          <a:noFill/>
        </p:spPr>
        <p:txBody>
          <a:bodyPr wrap="square">
            <a:spAutoFit/>
          </a:bodyPr>
          <a:lstStyle/>
          <a:p>
            <a:pPr algn="just">
              <a:lnSpc>
                <a:spcPct val="150000"/>
              </a:lnSpc>
            </a:pPr>
            <a:r>
              <a:rPr lang="es-ES" dirty="0"/>
              <a:t>Este sistema permite encontrar luego de un análisis de información un problema existente en el costeo de cualquier departamento donde el producto este en proceso de terminado y así definir nuevas estrategias, mejoras continuas en el proceso de costeo, alternativas de disminución en ellos y solventar las complicaciones a que da lugar el desarrollo del tema en la terminación final de los artículos</a:t>
            </a:r>
            <a:endParaRPr lang="es-419" dirty="0"/>
          </a:p>
        </p:txBody>
      </p:sp>
      <p:sp>
        <p:nvSpPr>
          <p:cNvPr id="9" name="CuadroTexto 8">
            <a:extLst>
              <a:ext uri="{FF2B5EF4-FFF2-40B4-BE49-F238E27FC236}">
                <a16:creationId xmlns="" xmlns:a16="http://schemas.microsoft.com/office/drawing/2014/main" id="{F3A25728-E6C0-4535-A64A-1F9C3E0F6F5E}"/>
              </a:ext>
            </a:extLst>
          </p:cNvPr>
          <p:cNvSpPr txBox="1"/>
          <p:nvPr/>
        </p:nvSpPr>
        <p:spPr>
          <a:xfrm>
            <a:off x="892222" y="914399"/>
            <a:ext cx="7359556" cy="369332"/>
          </a:xfrm>
          <a:prstGeom prst="rect">
            <a:avLst/>
          </a:prstGeom>
          <a:noFill/>
        </p:spPr>
        <p:txBody>
          <a:bodyPr wrap="square">
            <a:spAutoFit/>
          </a:bodyPr>
          <a:lstStyle/>
          <a:p>
            <a:pPr algn="ctr"/>
            <a:r>
              <a:rPr lang="es-ES" b="1" dirty="0"/>
              <a:t>IMPORTANCIA DEL COSTEO POR PROCESOS</a:t>
            </a:r>
            <a:r>
              <a:rPr lang="es-CO" sz="1400" b="1" dirty="0" smtClean="0"/>
              <a:t>.</a:t>
            </a:r>
            <a:endParaRPr lang="es-419" sz="1350" b="1" dirty="0"/>
          </a:p>
        </p:txBody>
      </p:sp>
      <p:sp>
        <p:nvSpPr>
          <p:cNvPr id="4" name="Elipse 3"/>
          <p:cNvSpPr/>
          <p:nvPr/>
        </p:nvSpPr>
        <p:spPr>
          <a:xfrm>
            <a:off x="5830033" y="431692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6944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 xmlns:a16="http://schemas.microsoft.com/office/drawing/2014/main" id="{D62AB577-1C2C-458F-AD95-D25D94208FE1}"/>
              </a:ext>
            </a:extLst>
          </p:cNvPr>
          <p:cNvSpPr txBox="1"/>
          <p:nvPr/>
        </p:nvSpPr>
        <p:spPr>
          <a:xfrm>
            <a:off x="360219" y="1381754"/>
            <a:ext cx="8451272" cy="4662815"/>
          </a:xfrm>
          <a:prstGeom prst="rect">
            <a:avLst/>
          </a:prstGeom>
          <a:noFill/>
        </p:spPr>
        <p:txBody>
          <a:bodyPr wrap="square">
            <a:spAutoFit/>
          </a:bodyPr>
          <a:lstStyle/>
          <a:p>
            <a:pPr algn="just">
              <a:lnSpc>
                <a:spcPct val="150000"/>
              </a:lnSpc>
            </a:pPr>
            <a:r>
              <a:rPr lang="es-ES" dirty="0"/>
              <a:t>❑ Cada proceso debe mantener los registros </a:t>
            </a:r>
            <a:r>
              <a:rPr lang="es-ES" dirty="0" smtClean="0"/>
              <a:t>que  </a:t>
            </a:r>
            <a:r>
              <a:rPr lang="es-ES" dirty="0"/>
              <a:t>se hicieron en el mismo, como el </a:t>
            </a:r>
            <a:r>
              <a:rPr lang="es-ES" dirty="0" smtClean="0"/>
              <a:t>número </a:t>
            </a:r>
            <a:r>
              <a:rPr lang="es-ES" dirty="0"/>
              <a:t>de unidades producida terminada, unidades producidas parcialmente y los costos totales incurridos. </a:t>
            </a:r>
            <a:endParaRPr lang="es-ES" dirty="0" smtClean="0"/>
          </a:p>
          <a:p>
            <a:pPr algn="just">
              <a:lnSpc>
                <a:spcPct val="150000"/>
              </a:lnSpc>
            </a:pPr>
            <a:r>
              <a:rPr lang="es-ES" dirty="0" smtClean="0"/>
              <a:t>❑ </a:t>
            </a:r>
            <a:r>
              <a:rPr lang="es-ES" dirty="0"/>
              <a:t>En todos los procesos pueden tener </a:t>
            </a:r>
            <a:r>
              <a:rPr lang="es-ES" dirty="0" smtClean="0"/>
              <a:t>pérdidas, </a:t>
            </a:r>
            <a:r>
              <a:rPr lang="es-ES" dirty="0"/>
              <a:t>pues pueden ser fallas normales del proceso o por ende fallas que necesitan de cuidado y de nuevas estrategias para mejores resultados. </a:t>
            </a:r>
            <a:endParaRPr lang="es-ES" dirty="0" smtClean="0"/>
          </a:p>
          <a:p>
            <a:pPr algn="just">
              <a:lnSpc>
                <a:spcPct val="150000"/>
              </a:lnSpc>
            </a:pPr>
            <a:r>
              <a:rPr lang="es-ES" dirty="0" smtClean="0"/>
              <a:t>❑ </a:t>
            </a:r>
            <a:r>
              <a:rPr lang="es-ES" dirty="0"/>
              <a:t>El costo asignado a las unidades que se producen o en las unidades en proceso se registra en la cuenta del activo del inventario que aparecerá en el Balance General. </a:t>
            </a:r>
            <a:endParaRPr lang="es-ES" dirty="0" smtClean="0"/>
          </a:p>
          <a:p>
            <a:pPr algn="just">
              <a:lnSpc>
                <a:spcPct val="150000"/>
              </a:lnSpc>
            </a:pPr>
            <a:endParaRPr lang="es-ES" dirty="0" smtClean="0"/>
          </a:p>
          <a:p>
            <a:pPr algn="just">
              <a:lnSpc>
                <a:spcPct val="150000"/>
              </a:lnSpc>
            </a:pPr>
            <a:r>
              <a:rPr lang="es-ES" dirty="0" smtClean="0"/>
              <a:t>❑ </a:t>
            </a:r>
            <a:r>
              <a:rPr lang="es-ES" dirty="0"/>
              <a:t>Cuando se vendan los productos el tema de los costos se desplaza a la cuenta de costos de mercancía terminada y vendida, donde aparece en el estado de resultados.</a:t>
            </a:r>
            <a:endParaRPr lang="es-419" dirty="0"/>
          </a:p>
        </p:txBody>
      </p:sp>
      <p:sp>
        <p:nvSpPr>
          <p:cNvPr id="9" name="CuadroTexto 8">
            <a:extLst>
              <a:ext uri="{FF2B5EF4-FFF2-40B4-BE49-F238E27FC236}">
                <a16:creationId xmlns="" xmlns:a16="http://schemas.microsoft.com/office/drawing/2014/main" id="{F3A25728-E6C0-4535-A64A-1F9C3E0F6F5E}"/>
              </a:ext>
            </a:extLst>
          </p:cNvPr>
          <p:cNvSpPr txBox="1"/>
          <p:nvPr/>
        </p:nvSpPr>
        <p:spPr>
          <a:xfrm>
            <a:off x="892222" y="914399"/>
            <a:ext cx="7359556" cy="369332"/>
          </a:xfrm>
          <a:prstGeom prst="rect">
            <a:avLst/>
          </a:prstGeom>
          <a:noFill/>
        </p:spPr>
        <p:txBody>
          <a:bodyPr wrap="square">
            <a:spAutoFit/>
          </a:bodyPr>
          <a:lstStyle/>
          <a:p>
            <a:pPr algn="ctr"/>
            <a:r>
              <a:rPr lang="es-ES" b="1" dirty="0"/>
              <a:t>MANEJO CONTABLE DEL COSTEO POR PROCESOS </a:t>
            </a:r>
            <a:endParaRPr lang="es-419" b="1" dirty="0"/>
          </a:p>
        </p:txBody>
      </p:sp>
    </p:spTree>
    <p:extLst>
      <p:ext uri="{BB962C8B-B14F-4D97-AF65-F5344CB8AC3E}">
        <p14:creationId xmlns:p14="http://schemas.microsoft.com/office/powerpoint/2010/main" val="1701690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xmlns=""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sp>
        <p:nvSpPr>
          <p:cNvPr id="4" name="Rectángulo 3"/>
          <p:cNvSpPr/>
          <p:nvPr/>
        </p:nvSpPr>
        <p:spPr>
          <a:xfrm>
            <a:off x="2370136" y="1288813"/>
            <a:ext cx="6261246" cy="3970318"/>
          </a:xfrm>
          <a:prstGeom prst="rect">
            <a:avLst/>
          </a:prstGeom>
        </p:spPr>
        <p:txBody>
          <a:bodyPr wrap="square">
            <a:spAutoFit/>
          </a:bodyPr>
          <a:lstStyle/>
          <a:p>
            <a:pPr algn="ctr"/>
            <a:r>
              <a:rPr lang="es-CO" dirty="0">
                <a:solidFill>
                  <a:schemeClr val="bg1"/>
                </a:solidFill>
              </a:rPr>
              <a:t>GESTIÓN POR </a:t>
            </a:r>
            <a:r>
              <a:rPr lang="es-CO" dirty="0" smtClean="0">
                <a:solidFill>
                  <a:schemeClr val="bg1"/>
                </a:solidFill>
              </a:rPr>
              <a:t>PROCESOS</a:t>
            </a:r>
          </a:p>
          <a:p>
            <a:pPr algn="ctr"/>
            <a:endParaRPr lang="es-CO" spc="-5" dirty="0">
              <a:solidFill>
                <a:schemeClr val="bg1"/>
              </a:solidFill>
              <a:latin typeface="Josefin Slab" pitchFamily="2" charset="0"/>
            </a:endParaRPr>
          </a:p>
          <a:p>
            <a:pPr algn="ctr"/>
            <a:endParaRPr lang="es-ES" spc="-5" dirty="0">
              <a:solidFill>
                <a:schemeClr val="bg1"/>
              </a:solidFill>
              <a:latin typeface="Josefin Slab" pitchFamily="2" charset="0"/>
            </a:endParaRPr>
          </a:p>
          <a:p>
            <a:endParaRPr lang="es-ES" spc="-5" dirty="0" smtClean="0">
              <a:solidFill>
                <a:schemeClr val="bg1"/>
              </a:solidFill>
              <a:latin typeface="Josefin Slab" pitchFamily="2" charset="0"/>
            </a:endParaRPr>
          </a:p>
          <a:p>
            <a:r>
              <a:rPr lang="es-ES" dirty="0">
                <a:solidFill>
                  <a:schemeClr val="bg1"/>
                </a:solidFill>
              </a:rPr>
              <a:t>La Gestión por Procesos o Business Process Management (BPM) es una forma de organización, diferente de la clásica organización funcional, en la que prima la visión del cliente sobre las actividades de la organización. Los procesos así definidos son gestionados de modo estructurado y sobre su mejora se basa la de la propia organización. La gestión de procesos aporta una visión y unas herramientas con las que se puede mejorar y rediseñar el flujo de trabajo para hacerlo más eficiente y adaptado a las necesidades de los clientes. </a:t>
            </a:r>
            <a:endParaRPr lang="es-MX" b="1" dirty="0">
              <a:solidFill>
                <a:schemeClr val="bg1"/>
              </a:solidFill>
              <a:latin typeface="Calibri" panose="020F0502020204030204" pitchFamily="34" charset="0"/>
              <a:cs typeface="Calibri" panose="020F0502020204030204" pitchFamily="34" charset="0"/>
            </a:endParaRPr>
          </a:p>
          <a:p>
            <a:endParaRPr lang="en-US" dirty="0">
              <a:solidFill>
                <a:schemeClr val="bg1"/>
              </a:solidFill>
              <a:latin typeface="Century Gothic" panose="020B0502020202020204" pitchFamily="34" charset="0"/>
            </a:endParaRPr>
          </a:p>
        </p:txBody>
      </p:sp>
      <p:pic>
        <p:nvPicPr>
          <p:cNvPr id="10" name="Imagen 9"/>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83903" y="303151"/>
            <a:ext cx="688874" cy="985662"/>
          </a:xfrm>
          <a:prstGeom prst="rect">
            <a:avLst/>
          </a:prstGeom>
        </p:spPr>
      </p:pic>
      <p:pic>
        <p:nvPicPr>
          <p:cNvPr id="2" name="Imagen 1"/>
          <p:cNvPicPr>
            <a:picLocks noChangeAspect="1"/>
          </p:cNvPicPr>
          <p:nvPr/>
        </p:nvPicPr>
        <p:blipFill rotWithShape="1">
          <a:blip r:embed="rId4" cstate="print">
            <a:extLst>
              <a:ext uri="{28A0092B-C50C-407E-A947-70E740481C1C}">
                <a14:useLocalDpi xmlns:a14="http://schemas.microsoft.com/office/drawing/2010/main" val="0"/>
              </a:ext>
            </a:extLst>
          </a:blip>
          <a:srcRect r="47828"/>
          <a:stretch/>
        </p:blipFill>
        <p:spPr>
          <a:xfrm>
            <a:off x="-521572" y="2818805"/>
            <a:ext cx="3179047" cy="4062046"/>
          </a:xfrm>
          <a:prstGeom prst="rect">
            <a:avLst/>
          </a:prstGeom>
        </p:spPr>
      </p:pic>
    </p:spTree>
    <p:extLst>
      <p:ext uri="{BB962C8B-B14F-4D97-AF65-F5344CB8AC3E}">
        <p14:creationId xmlns:p14="http://schemas.microsoft.com/office/powerpoint/2010/main" val="96657339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xmlns=""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sp>
        <p:nvSpPr>
          <p:cNvPr id="4" name="Rectángulo 3"/>
          <p:cNvSpPr/>
          <p:nvPr/>
        </p:nvSpPr>
        <p:spPr>
          <a:xfrm>
            <a:off x="2370136" y="1288813"/>
            <a:ext cx="6261246" cy="646331"/>
          </a:xfrm>
          <a:prstGeom prst="rect">
            <a:avLst/>
          </a:prstGeom>
        </p:spPr>
        <p:txBody>
          <a:bodyPr wrap="square">
            <a:spAutoFit/>
          </a:bodyPr>
          <a:lstStyle/>
          <a:p>
            <a:endParaRPr lang="es-MX" b="1" dirty="0">
              <a:solidFill>
                <a:schemeClr val="bg1"/>
              </a:solidFill>
              <a:latin typeface="Calibri" panose="020F0502020204030204" pitchFamily="34" charset="0"/>
              <a:cs typeface="Calibri" panose="020F0502020204030204" pitchFamily="34" charset="0"/>
            </a:endParaRPr>
          </a:p>
          <a:p>
            <a:endParaRPr lang="en-US" dirty="0">
              <a:solidFill>
                <a:schemeClr val="bg1"/>
              </a:solidFill>
              <a:latin typeface="Century Gothic" panose="020B0502020202020204" pitchFamily="34" charset="0"/>
            </a:endParaRPr>
          </a:p>
        </p:txBody>
      </p:sp>
      <p:pic>
        <p:nvPicPr>
          <p:cNvPr id="10" name="Imagen 9"/>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28484" y="5821337"/>
            <a:ext cx="688874" cy="985662"/>
          </a:xfrm>
          <a:prstGeom prst="rect">
            <a:avLst/>
          </a:prstGeom>
        </p:spPr>
      </p:pic>
      <p:pic>
        <p:nvPicPr>
          <p:cNvPr id="2" name="Imagen 1"/>
          <p:cNvPicPr>
            <a:picLocks noChangeAspect="1"/>
          </p:cNvPicPr>
          <p:nvPr/>
        </p:nvPicPr>
        <p:blipFill rotWithShape="1">
          <a:blip r:embed="rId4" cstate="print">
            <a:extLst>
              <a:ext uri="{28A0092B-C50C-407E-A947-70E740481C1C}">
                <a14:useLocalDpi xmlns:a14="http://schemas.microsoft.com/office/drawing/2010/main" val="0"/>
              </a:ext>
            </a:extLst>
          </a:blip>
          <a:srcRect r="47828"/>
          <a:stretch/>
        </p:blipFill>
        <p:spPr>
          <a:xfrm>
            <a:off x="-521572" y="2818805"/>
            <a:ext cx="3179047" cy="4062046"/>
          </a:xfrm>
          <a:prstGeom prst="rect">
            <a:avLst/>
          </a:prstGeom>
        </p:spPr>
      </p:pic>
      <p:pic>
        <p:nvPicPr>
          <p:cNvPr id="3" name="Imagen 2"/>
          <p:cNvPicPr>
            <a:picLocks noChangeAspect="1"/>
          </p:cNvPicPr>
          <p:nvPr/>
        </p:nvPicPr>
        <p:blipFill rotWithShape="1">
          <a:blip r:embed="rId5"/>
          <a:srcRect l="5972" t="24177" r="40901" b="24783"/>
          <a:stretch/>
        </p:blipFill>
        <p:spPr>
          <a:xfrm>
            <a:off x="2370136" y="540326"/>
            <a:ext cx="6607609" cy="4849092"/>
          </a:xfrm>
          <a:prstGeom prst="rect">
            <a:avLst/>
          </a:prstGeom>
        </p:spPr>
      </p:pic>
    </p:spTree>
    <p:extLst>
      <p:ext uri="{BB962C8B-B14F-4D97-AF65-F5344CB8AC3E}">
        <p14:creationId xmlns:p14="http://schemas.microsoft.com/office/powerpoint/2010/main" val="70946336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9095" r="9632"/>
          <a:stretch/>
        </p:blipFill>
        <p:spPr>
          <a:xfrm>
            <a:off x="-9331" y="-10257"/>
            <a:ext cx="9171992" cy="6868257"/>
          </a:xfrm>
          <a:prstGeom prst="rect">
            <a:avLst/>
          </a:prstGeom>
        </p:spPr>
      </p:pic>
      <p:sp>
        <p:nvSpPr>
          <p:cNvPr id="8" name="Rectángulo 7"/>
          <p:cNvSpPr/>
          <p:nvPr/>
        </p:nvSpPr>
        <p:spPr>
          <a:xfrm>
            <a:off x="0" y="-10257"/>
            <a:ext cx="9144000" cy="690136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Imagen 11"/>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32779" t="12499" r="32084" b="37223"/>
          <a:stretch/>
        </p:blipFill>
        <p:spPr>
          <a:xfrm>
            <a:off x="8138681" y="320258"/>
            <a:ext cx="688874" cy="985662"/>
          </a:xfrm>
          <a:prstGeom prst="rect">
            <a:avLst/>
          </a:prstGeom>
        </p:spPr>
      </p:pic>
      <p:sp>
        <p:nvSpPr>
          <p:cNvPr id="13" name="CuadroTexto 12"/>
          <p:cNvSpPr txBox="1"/>
          <p:nvPr/>
        </p:nvSpPr>
        <p:spPr>
          <a:xfrm>
            <a:off x="290946" y="813089"/>
            <a:ext cx="8853054" cy="6217087"/>
          </a:xfrm>
          <a:prstGeom prst="rect">
            <a:avLst/>
          </a:prstGeom>
          <a:noFill/>
        </p:spPr>
        <p:txBody>
          <a:bodyPr wrap="square" rtlCol="0">
            <a:spAutoFit/>
          </a:bodyPr>
          <a:lstStyle/>
          <a:p>
            <a:r>
              <a:rPr lang="es-ES" sz="2000" dirty="0">
                <a:solidFill>
                  <a:schemeClr val="bg1"/>
                </a:solidFill>
              </a:rPr>
              <a:t>La Gestión por Procesos de Negocio, (</a:t>
            </a:r>
            <a:r>
              <a:rPr lang="es-ES" sz="2000" b="1" dirty="0">
                <a:solidFill>
                  <a:schemeClr val="bg1"/>
                </a:solidFill>
              </a:rPr>
              <a:t>BPM</a:t>
            </a:r>
            <a:r>
              <a:rPr lang="es-ES" sz="2000" dirty="0">
                <a:solidFill>
                  <a:schemeClr val="bg1"/>
                </a:solidFill>
              </a:rPr>
              <a:t>, del inglés Business Process Management) es una </a:t>
            </a:r>
            <a:r>
              <a:rPr lang="es-ES" sz="2000" b="1" dirty="0">
                <a:solidFill>
                  <a:schemeClr val="bg1"/>
                </a:solidFill>
              </a:rPr>
              <a:t>disciplina de gestión</a:t>
            </a:r>
            <a:r>
              <a:rPr lang="es-ES" sz="2000" dirty="0">
                <a:solidFill>
                  <a:schemeClr val="bg1"/>
                </a:solidFill>
              </a:rPr>
              <a:t> empresarial holística que </a:t>
            </a:r>
            <a:r>
              <a:rPr lang="es-ES" sz="2000" b="1" dirty="0">
                <a:solidFill>
                  <a:schemeClr val="bg1"/>
                </a:solidFill>
              </a:rPr>
              <a:t>integra</a:t>
            </a:r>
            <a:r>
              <a:rPr lang="es-ES" sz="2000" dirty="0">
                <a:solidFill>
                  <a:schemeClr val="bg1"/>
                </a:solidFill>
              </a:rPr>
              <a:t> tanto otras disciplinas relacionadas, técnicas y mejores prácticas del pasado y presente; así como todas las tecnologías necesarias para dar vida a su implementación y ejecución.</a:t>
            </a:r>
          </a:p>
          <a:p>
            <a:r>
              <a:rPr lang="es-ES" sz="2000" dirty="0">
                <a:solidFill>
                  <a:schemeClr val="bg1"/>
                </a:solidFill>
              </a:rPr>
              <a:t>Está </a:t>
            </a:r>
            <a:r>
              <a:rPr lang="es-ES" sz="2000" b="1" dirty="0">
                <a:solidFill>
                  <a:schemeClr val="bg1"/>
                </a:solidFill>
              </a:rPr>
              <a:t>enfocada </a:t>
            </a:r>
            <a:r>
              <a:rPr lang="es-ES" sz="2000" dirty="0">
                <a:solidFill>
                  <a:schemeClr val="bg1"/>
                </a:solidFill>
              </a:rPr>
              <a:t>en conseguir la </a:t>
            </a:r>
            <a:r>
              <a:rPr lang="es-ES" sz="2000" b="1" dirty="0">
                <a:solidFill>
                  <a:schemeClr val="bg1"/>
                </a:solidFill>
              </a:rPr>
              <a:t>mejora continua</a:t>
            </a:r>
            <a:r>
              <a:rPr lang="es-ES" sz="2000" dirty="0">
                <a:solidFill>
                  <a:schemeClr val="bg1"/>
                </a:solidFill>
              </a:rPr>
              <a:t> de la organización a través de </a:t>
            </a:r>
            <a:r>
              <a:rPr lang="es-ES" sz="2000" b="1" dirty="0">
                <a:solidFill>
                  <a:schemeClr val="bg1"/>
                </a:solidFill>
              </a:rPr>
              <a:t>procesos de negocios alineados con la estrategia </a:t>
            </a:r>
            <a:r>
              <a:rPr lang="es-ES" sz="2000" dirty="0">
                <a:solidFill>
                  <a:schemeClr val="bg1"/>
                </a:solidFill>
              </a:rPr>
              <a:t>definida. Tanto la estrategia como sus procesos son dinámicos, por lo tanto debe existir </a:t>
            </a:r>
            <a:r>
              <a:rPr lang="es-ES" sz="2000" b="1" dirty="0">
                <a:solidFill>
                  <a:schemeClr val="bg1"/>
                </a:solidFill>
              </a:rPr>
              <a:t>agilidad</a:t>
            </a:r>
            <a:r>
              <a:rPr lang="es-ES" sz="2000" dirty="0">
                <a:solidFill>
                  <a:schemeClr val="bg1"/>
                </a:solidFill>
              </a:rPr>
              <a:t>, preparación y atención para hacer </a:t>
            </a:r>
            <a:r>
              <a:rPr lang="es-ES" sz="2000" b="1" dirty="0">
                <a:solidFill>
                  <a:schemeClr val="bg1"/>
                </a:solidFill>
              </a:rPr>
              <a:t>frente a los cambios</a:t>
            </a:r>
            <a:r>
              <a:rPr lang="es-ES" sz="2000" dirty="0">
                <a:solidFill>
                  <a:schemeClr val="bg1"/>
                </a:solidFill>
              </a:rPr>
              <a:t> del entorno (clientes, competencia, normativas, etc.).</a:t>
            </a:r>
          </a:p>
          <a:p>
            <a:r>
              <a:rPr lang="es-ES" sz="2000" dirty="0">
                <a:solidFill>
                  <a:schemeClr val="bg1"/>
                </a:solidFill>
              </a:rPr>
              <a:t>Debe promover la </a:t>
            </a:r>
            <a:r>
              <a:rPr lang="es-ES" sz="2000" b="1" dirty="0">
                <a:solidFill>
                  <a:schemeClr val="bg1"/>
                </a:solidFill>
              </a:rPr>
              <a:t>excelencia</a:t>
            </a:r>
            <a:r>
              <a:rPr lang="es-ES" sz="2000" dirty="0">
                <a:solidFill>
                  <a:schemeClr val="bg1"/>
                </a:solidFill>
              </a:rPr>
              <a:t>, </a:t>
            </a:r>
            <a:r>
              <a:rPr lang="es-ES" sz="2000" b="1" dirty="0">
                <a:solidFill>
                  <a:schemeClr val="bg1"/>
                </a:solidFill>
              </a:rPr>
              <a:t>eficacia</a:t>
            </a:r>
            <a:r>
              <a:rPr lang="es-ES" sz="2000" dirty="0">
                <a:solidFill>
                  <a:schemeClr val="bg1"/>
                </a:solidFill>
              </a:rPr>
              <a:t>, </a:t>
            </a:r>
            <a:r>
              <a:rPr lang="es-ES" sz="2000" b="1" dirty="0">
                <a:solidFill>
                  <a:schemeClr val="bg1"/>
                </a:solidFill>
              </a:rPr>
              <a:t>eficiencia</a:t>
            </a:r>
            <a:r>
              <a:rPr lang="es-ES" sz="2000" dirty="0">
                <a:solidFill>
                  <a:schemeClr val="bg1"/>
                </a:solidFill>
              </a:rPr>
              <a:t>, </a:t>
            </a:r>
            <a:r>
              <a:rPr lang="es-ES" sz="2000" b="1" dirty="0">
                <a:solidFill>
                  <a:schemeClr val="bg1"/>
                </a:solidFill>
              </a:rPr>
              <a:t>alineación</a:t>
            </a:r>
            <a:r>
              <a:rPr lang="es-ES" sz="2000" dirty="0">
                <a:solidFill>
                  <a:schemeClr val="bg1"/>
                </a:solidFill>
              </a:rPr>
              <a:t> </a:t>
            </a:r>
            <a:r>
              <a:rPr lang="es-ES" sz="2000" b="1" dirty="0">
                <a:solidFill>
                  <a:schemeClr val="bg1"/>
                </a:solidFill>
              </a:rPr>
              <a:t>estratégica</a:t>
            </a:r>
            <a:r>
              <a:rPr lang="es-ES" sz="2000" dirty="0">
                <a:solidFill>
                  <a:schemeClr val="bg1"/>
                </a:solidFill>
              </a:rPr>
              <a:t>, </a:t>
            </a:r>
            <a:r>
              <a:rPr lang="es-ES" sz="2000" b="1" dirty="0">
                <a:solidFill>
                  <a:schemeClr val="bg1"/>
                </a:solidFill>
              </a:rPr>
              <a:t>integración</a:t>
            </a:r>
            <a:r>
              <a:rPr lang="es-ES" sz="2000" dirty="0">
                <a:solidFill>
                  <a:schemeClr val="bg1"/>
                </a:solidFill>
              </a:rPr>
              <a:t>, </a:t>
            </a:r>
            <a:r>
              <a:rPr lang="es-ES" sz="2000" b="1" dirty="0">
                <a:solidFill>
                  <a:schemeClr val="bg1"/>
                </a:solidFill>
              </a:rPr>
              <a:t>agilidad</a:t>
            </a:r>
            <a:r>
              <a:rPr lang="es-ES" sz="2000" dirty="0">
                <a:solidFill>
                  <a:schemeClr val="bg1"/>
                </a:solidFill>
              </a:rPr>
              <a:t>, </a:t>
            </a:r>
            <a:r>
              <a:rPr lang="es-ES" sz="2000" b="1" dirty="0">
                <a:solidFill>
                  <a:schemeClr val="bg1"/>
                </a:solidFill>
              </a:rPr>
              <a:t>escalabilidad </a:t>
            </a:r>
            <a:r>
              <a:rPr lang="es-ES" sz="2000" dirty="0">
                <a:solidFill>
                  <a:schemeClr val="bg1"/>
                </a:solidFill>
              </a:rPr>
              <a:t>y </a:t>
            </a:r>
            <a:r>
              <a:rPr lang="es-ES" sz="2000" b="1" dirty="0">
                <a:solidFill>
                  <a:schemeClr val="bg1"/>
                </a:solidFill>
              </a:rPr>
              <a:t>sustentabilidad</a:t>
            </a:r>
            <a:r>
              <a:rPr lang="es-ES" sz="2000" dirty="0">
                <a:solidFill>
                  <a:schemeClr val="bg1"/>
                </a:solidFill>
              </a:rPr>
              <a:t>. Logrando así la operación del más alto rendimiento posible en cada momento.</a:t>
            </a:r>
          </a:p>
          <a:p>
            <a:r>
              <a:rPr lang="es-ES" sz="2000" dirty="0">
                <a:solidFill>
                  <a:schemeClr val="bg1"/>
                </a:solidFill>
              </a:rPr>
              <a:t>Para una gestión exitosa, los procesos deben incluir y estar apoyados por: </a:t>
            </a:r>
            <a:r>
              <a:rPr lang="es-ES" sz="2000" b="1" dirty="0">
                <a:solidFill>
                  <a:schemeClr val="bg1"/>
                </a:solidFill>
              </a:rPr>
              <a:t>personas</a:t>
            </a:r>
            <a:r>
              <a:rPr lang="es-ES" sz="2000" dirty="0">
                <a:solidFill>
                  <a:schemeClr val="bg1"/>
                </a:solidFill>
              </a:rPr>
              <a:t>, </a:t>
            </a:r>
            <a:r>
              <a:rPr lang="es-ES" sz="2000" b="1" dirty="0">
                <a:solidFill>
                  <a:schemeClr val="bg1"/>
                </a:solidFill>
              </a:rPr>
              <a:t>tecnologías</a:t>
            </a:r>
            <a:r>
              <a:rPr lang="es-ES" sz="2000" dirty="0">
                <a:solidFill>
                  <a:schemeClr val="bg1"/>
                </a:solidFill>
              </a:rPr>
              <a:t>, </a:t>
            </a:r>
            <a:r>
              <a:rPr lang="es-ES" sz="2000" b="1" dirty="0">
                <a:solidFill>
                  <a:schemeClr val="bg1"/>
                </a:solidFill>
              </a:rPr>
              <a:t>métodos</a:t>
            </a:r>
            <a:r>
              <a:rPr lang="es-ES" sz="2000" dirty="0">
                <a:solidFill>
                  <a:schemeClr val="bg1"/>
                </a:solidFill>
              </a:rPr>
              <a:t>, </a:t>
            </a:r>
            <a:r>
              <a:rPr lang="es-ES" sz="2000" b="1" dirty="0">
                <a:solidFill>
                  <a:schemeClr val="bg1"/>
                </a:solidFill>
              </a:rPr>
              <a:t>estrategia</a:t>
            </a:r>
            <a:r>
              <a:rPr lang="es-ES" sz="2000" dirty="0">
                <a:solidFill>
                  <a:schemeClr val="bg1"/>
                </a:solidFill>
              </a:rPr>
              <a:t>, </a:t>
            </a:r>
            <a:r>
              <a:rPr lang="es-ES" sz="2000" b="1" dirty="0">
                <a:solidFill>
                  <a:schemeClr val="bg1"/>
                </a:solidFill>
              </a:rPr>
              <a:t>gobierno </a:t>
            </a:r>
            <a:r>
              <a:rPr lang="es-ES" sz="2000" dirty="0">
                <a:solidFill>
                  <a:schemeClr val="bg1"/>
                </a:solidFill>
              </a:rPr>
              <a:t>y </a:t>
            </a:r>
            <a:r>
              <a:rPr lang="es-ES" sz="2000" b="1" dirty="0">
                <a:solidFill>
                  <a:schemeClr val="bg1"/>
                </a:solidFill>
              </a:rPr>
              <a:t>cambio cultural</a:t>
            </a:r>
            <a:r>
              <a:rPr lang="es-ES" sz="2000" dirty="0">
                <a:solidFill>
                  <a:schemeClr val="bg1"/>
                </a:solidFill>
              </a:rPr>
              <a:t>.</a:t>
            </a:r>
          </a:p>
          <a:p>
            <a:r>
              <a:rPr lang="es-ES" sz="2000" dirty="0">
                <a:solidFill>
                  <a:schemeClr val="bg1"/>
                </a:solidFill>
              </a:rPr>
              <a:t/>
            </a:r>
            <a:br>
              <a:rPr lang="es-ES" sz="2000" dirty="0">
                <a:solidFill>
                  <a:schemeClr val="bg1"/>
                </a:solidFill>
              </a:rPr>
            </a:br>
            <a:endParaRPr lang="es-ES" sz="2000" dirty="0">
              <a:solidFill>
                <a:schemeClr val="bg1"/>
              </a:solidFill>
            </a:endParaRPr>
          </a:p>
          <a:p>
            <a:pPr algn="just"/>
            <a:endParaRPr lang="es-ES" sz="2000" dirty="0" smtClean="0">
              <a:solidFill>
                <a:schemeClr val="bg1"/>
              </a:solidFill>
            </a:endParaRPr>
          </a:p>
          <a:p>
            <a:pPr algn="just"/>
            <a:endParaRPr lang="en-US" sz="2000" dirty="0">
              <a:solidFill>
                <a:schemeClr val="bg1"/>
              </a:solidFill>
            </a:endParaRPr>
          </a:p>
        </p:txBody>
      </p:sp>
    </p:spTree>
    <p:extLst>
      <p:ext uri="{BB962C8B-B14F-4D97-AF65-F5344CB8AC3E}">
        <p14:creationId xmlns:p14="http://schemas.microsoft.com/office/powerpoint/2010/main" val="187360876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 xmlns:a16="http://schemas.microsoft.com/office/drawing/2014/main" id="{D62AB577-1C2C-458F-AD95-D25D94208FE1}"/>
              </a:ext>
            </a:extLst>
          </p:cNvPr>
          <p:cNvSpPr txBox="1"/>
          <p:nvPr/>
        </p:nvSpPr>
        <p:spPr>
          <a:xfrm>
            <a:off x="346364" y="1904269"/>
            <a:ext cx="8451272" cy="3831818"/>
          </a:xfrm>
          <a:prstGeom prst="rect">
            <a:avLst/>
          </a:prstGeom>
          <a:noFill/>
        </p:spPr>
        <p:txBody>
          <a:bodyPr wrap="square">
            <a:spAutoFit/>
          </a:bodyPr>
          <a:lstStyle/>
          <a:p>
            <a:pPr algn="just">
              <a:lnSpc>
                <a:spcPct val="150000"/>
              </a:lnSpc>
            </a:pPr>
            <a:r>
              <a:rPr lang="es-ES" dirty="0" smtClean="0"/>
              <a:t>Está </a:t>
            </a:r>
            <a:r>
              <a:rPr lang="es-ES" dirty="0"/>
              <a:t>enfocada en conseguir la mejora continua de la organización a través de procesos de negocios alineados con la estrategia definida. Tanto la estrategia como sus procesos son dinámicos, por lo tanto debe existir agilidad, preparación y atención para hacer frente a los cambios del entorno (clientes, competencia, normativas, etc</a:t>
            </a:r>
            <a:r>
              <a:rPr lang="es-ES" dirty="0" smtClean="0"/>
              <a:t>.).</a:t>
            </a:r>
          </a:p>
          <a:p>
            <a:pPr algn="just">
              <a:lnSpc>
                <a:spcPct val="150000"/>
              </a:lnSpc>
            </a:pPr>
            <a:r>
              <a:rPr lang="es-ES" dirty="0" smtClean="0"/>
              <a:t>• </a:t>
            </a:r>
            <a:r>
              <a:rPr lang="es-ES" dirty="0"/>
              <a:t>La excelencia, </a:t>
            </a:r>
            <a:endParaRPr lang="es-ES" dirty="0" smtClean="0"/>
          </a:p>
          <a:p>
            <a:pPr algn="just">
              <a:lnSpc>
                <a:spcPct val="150000"/>
              </a:lnSpc>
            </a:pPr>
            <a:r>
              <a:rPr lang="es-ES" dirty="0" smtClean="0"/>
              <a:t>• </a:t>
            </a:r>
            <a:r>
              <a:rPr lang="es-ES" dirty="0"/>
              <a:t>Eficacia, eficiencia, </a:t>
            </a:r>
            <a:endParaRPr lang="es-ES" dirty="0" smtClean="0"/>
          </a:p>
          <a:p>
            <a:pPr algn="just">
              <a:lnSpc>
                <a:spcPct val="150000"/>
              </a:lnSpc>
            </a:pPr>
            <a:r>
              <a:rPr lang="es-ES" dirty="0" smtClean="0"/>
              <a:t>• </a:t>
            </a:r>
            <a:r>
              <a:rPr lang="es-ES" dirty="0"/>
              <a:t>Alineación estratégica, integración </a:t>
            </a:r>
            <a:endParaRPr lang="es-ES" dirty="0" smtClean="0"/>
          </a:p>
          <a:p>
            <a:pPr algn="just">
              <a:lnSpc>
                <a:spcPct val="150000"/>
              </a:lnSpc>
            </a:pPr>
            <a:r>
              <a:rPr lang="es-ES" dirty="0" smtClean="0"/>
              <a:t>• </a:t>
            </a:r>
            <a:r>
              <a:rPr lang="es-ES" dirty="0"/>
              <a:t>Agilidad, escalabilidad y sustentabilidad. Logrando así la operación del más alto rendimiento posible en cada momento. </a:t>
            </a:r>
            <a:endParaRPr lang="es-419" dirty="0"/>
          </a:p>
        </p:txBody>
      </p:sp>
      <p:sp>
        <p:nvSpPr>
          <p:cNvPr id="9" name="CuadroTexto 8">
            <a:extLst>
              <a:ext uri="{FF2B5EF4-FFF2-40B4-BE49-F238E27FC236}">
                <a16:creationId xmlns="" xmlns:a16="http://schemas.microsoft.com/office/drawing/2014/main" id="{F3A25728-E6C0-4535-A64A-1F9C3E0F6F5E}"/>
              </a:ext>
            </a:extLst>
          </p:cNvPr>
          <p:cNvSpPr txBox="1"/>
          <p:nvPr/>
        </p:nvSpPr>
        <p:spPr>
          <a:xfrm>
            <a:off x="892222" y="914399"/>
            <a:ext cx="7359556" cy="369332"/>
          </a:xfrm>
          <a:prstGeom prst="rect">
            <a:avLst/>
          </a:prstGeom>
          <a:noFill/>
        </p:spPr>
        <p:txBody>
          <a:bodyPr wrap="square">
            <a:spAutoFit/>
          </a:bodyPr>
          <a:lstStyle/>
          <a:p>
            <a:pPr algn="ctr"/>
            <a:r>
              <a:rPr lang="es-ES" b="1" dirty="0"/>
              <a:t>CUAL ES SU PRICIPIO?</a:t>
            </a:r>
            <a:endParaRPr lang="es-419" b="1" dirty="0"/>
          </a:p>
        </p:txBody>
      </p:sp>
    </p:spTree>
    <p:extLst>
      <p:ext uri="{BB962C8B-B14F-4D97-AF65-F5344CB8AC3E}">
        <p14:creationId xmlns:p14="http://schemas.microsoft.com/office/powerpoint/2010/main" val="10149211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xmlns=""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10" name="Imagen 9"/>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83903" y="303151"/>
            <a:ext cx="688874" cy="985662"/>
          </a:xfrm>
          <a:prstGeom prst="rect">
            <a:avLst/>
          </a:prstGeom>
        </p:spPr>
      </p:pic>
      <p:pic>
        <p:nvPicPr>
          <p:cNvPr id="2" name="Imagen 1"/>
          <p:cNvPicPr>
            <a:picLocks noChangeAspect="1"/>
          </p:cNvPicPr>
          <p:nvPr/>
        </p:nvPicPr>
        <p:blipFill rotWithShape="1">
          <a:blip r:embed="rId4" cstate="print">
            <a:extLst>
              <a:ext uri="{28A0092B-C50C-407E-A947-70E740481C1C}">
                <a14:useLocalDpi xmlns:a14="http://schemas.microsoft.com/office/drawing/2010/main" val="0"/>
              </a:ext>
            </a:extLst>
          </a:blip>
          <a:srcRect r="47828"/>
          <a:stretch/>
        </p:blipFill>
        <p:spPr>
          <a:xfrm>
            <a:off x="-521572" y="2818805"/>
            <a:ext cx="3179047" cy="4062046"/>
          </a:xfrm>
          <a:prstGeom prst="rect">
            <a:avLst/>
          </a:prstGeom>
        </p:spPr>
      </p:pic>
      <p:pic>
        <p:nvPicPr>
          <p:cNvPr id="3" name="Imagen 2"/>
          <p:cNvPicPr>
            <a:picLocks noChangeAspect="1"/>
          </p:cNvPicPr>
          <p:nvPr/>
        </p:nvPicPr>
        <p:blipFill rotWithShape="1">
          <a:blip r:embed="rId5"/>
          <a:srcRect l="15463" t="14713" r="17069" b="13716"/>
          <a:stretch/>
        </p:blipFill>
        <p:spPr>
          <a:xfrm>
            <a:off x="-222068" y="0"/>
            <a:ext cx="9366068" cy="6880851"/>
          </a:xfrm>
          <a:prstGeom prst="rect">
            <a:avLst/>
          </a:prstGeom>
        </p:spPr>
      </p:pic>
    </p:spTree>
    <p:extLst>
      <p:ext uri="{BB962C8B-B14F-4D97-AF65-F5344CB8AC3E}">
        <p14:creationId xmlns:p14="http://schemas.microsoft.com/office/powerpoint/2010/main" val="18864666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18" y="4463383"/>
            <a:ext cx="4096505" cy="1657014"/>
          </a:xfrm>
          <a:prstGeom prst="rect">
            <a:avLst/>
          </a:prstGeom>
        </p:spPr>
      </p:pic>
      <p:grpSp>
        <p:nvGrpSpPr>
          <p:cNvPr id="2" name="Grupo 1"/>
          <p:cNvGrpSpPr/>
          <p:nvPr/>
        </p:nvGrpSpPr>
        <p:grpSpPr>
          <a:xfrm>
            <a:off x="2838850" y="2361222"/>
            <a:ext cx="4780752" cy="3229887"/>
            <a:chOff x="3844276" y="1678843"/>
            <a:chExt cx="6374336" cy="4306516"/>
          </a:xfrm>
        </p:grpSpPr>
        <p:pic>
          <p:nvPicPr>
            <p:cNvPr id="9" name="Imagen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39124" y="2057378"/>
              <a:ext cx="3313967" cy="3130062"/>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CuadroTexto 11"/>
            <p:cNvSpPr txBox="1"/>
            <p:nvPr/>
          </p:nvSpPr>
          <p:spPr>
            <a:xfrm>
              <a:off x="3917749" y="2255512"/>
              <a:ext cx="4084248" cy="2585323"/>
            </a:xfrm>
            <a:prstGeom prst="rect">
              <a:avLst/>
            </a:prstGeom>
            <a:noFill/>
          </p:spPr>
          <p:txBody>
            <a:bodyPr wrap="square" rtlCol="0">
              <a:spAutoFit/>
            </a:bodyPr>
            <a:lstStyle/>
            <a:p>
              <a:pPr algn="ctr"/>
              <a:r>
                <a:rPr lang="es-ES" sz="2400" dirty="0"/>
                <a:t>COSTEO POR PROCESOS/ PROCESOS EN LA ELABORACION DEL PRODUCTO Y SUS CARACTERISTICAS.</a:t>
              </a:r>
              <a:endParaRPr lang="es-MX" sz="2400" b="1" dirty="0">
                <a:latin typeface="Arial" panose="020B0604020202020204" pitchFamily="34" charset="0"/>
                <a:cs typeface="Arial" panose="020B0604020202020204" pitchFamily="34" charset="0"/>
              </a:endParaRPr>
            </a:p>
          </p:txBody>
        </p:sp>
      </p:grpSp>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0112" y="1834623"/>
            <a:ext cx="3798475" cy="4718916"/>
          </a:xfrm>
          <a:prstGeom prst="rect">
            <a:avLst/>
          </a:prstGeom>
        </p:spPr>
      </p:pic>
      <p:sp>
        <p:nvSpPr>
          <p:cNvPr id="3" name="Rectángulo 2"/>
          <p:cNvSpPr/>
          <p:nvPr/>
        </p:nvSpPr>
        <p:spPr>
          <a:xfrm>
            <a:off x="98887" y="4874666"/>
            <a:ext cx="6745257" cy="2031325"/>
          </a:xfrm>
          <a:prstGeom prst="rect">
            <a:avLst/>
          </a:prstGeom>
        </p:spPr>
        <p:txBody>
          <a:bodyPr wrap="square">
            <a:spAutoFit/>
          </a:bodyPr>
          <a:lstStyle/>
          <a:p>
            <a:r>
              <a:rPr lang="es-ES" b="1" dirty="0"/>
              <a:t>Electiva de profundización II// Costeo por Procesos //Gestión de Procesos Organizacionales I </a:t>
            </a:r>
            <a:endParaRPr lang="es-ES" b="1" dirty="0" smtClean="0"/>
          </a:p>
          <a:p>
            <a:r>
              <a:rPr lang="es-ES" b="1" dirty="0" smtClean="0"/>
              <a:t>OLGA </a:t>
            </a:r>
            <a:r>
              <a:rPr lang="es-ES" b="1" dirty="0"/>
              <a:t>LUCIA PABON VILLAMIZAR</a:t>
            </a:r>
          </a:p>
          <a:p>
            <a:r>
              <a:rPr lang="es-ES" b="1" dirty="0"/>
              <a:t>CONTADORA PUBLICA</a:t>
            </a:r>
          </a:p>
          <a:p>
            <a:r>
              <a:rPr lang="es-ES" b="1" dirty="0"/>
              <a:t>MAGISTER TRIBUTARIA</a:t>
            </a:r>
          </a:p>
          <a:p>
            <a:r>
              <a:rPr lang="es-ES" b="1" dirty="0"/>
              <a:t>FUNDACION DE EDUCACION SUPERIOR SAN JOSE.</a:t>
            </a:r>
          </a:p>
          <a:p>
            <a:r>
              <a:rPr lang="es-ES" b="1" dirty="0"/>
              <a:t>SEMANA </a:t>
            </a:r>
            <a:r>
              <a:rPr lang="es-ES" b="1" dirty="0" smtClean="0"/>
              <a:t>3</a:t>
            </a:r>
          </a:p>
        </p:txBody>
      </p:sp>
    </p:spTree>
    <p:extLst>
      <p:ext uri="{BB962C8B-B14F-4D97-AF65-F5344CB8AC3E}">
        <p14:creationId xmlns:p14="http://schemas.microsoft.com/office/powerpoint/2010/main" val="120450092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 xmlns:a16="http://schemas.microsoft.com/office/drawing/2014/main" id="{D62AB577-1C2C-458F-AD95-D25D94208FE1}"/>
              </a:ext>
            </a:extLst>
          </p:cNvPr>
          <p:cNvSpPr txBox="1"/>
          <p:nvPr/>
        </p:nvSpPr>
        <p:spPr>
          <a:xfrm>
            <a:off x="346364" y="1904269"/>
            <a:ext cx="8451272" cy="3000821"/>
          </a:xfrm>
          <a:prstGeom prst="rect">
            <a:avLst/>
          </a:prstGeom>
          <a:noFill/>
        </p:spPr>
        <p:txBody>
          <a:bodyPr wrap="square">
            <a:spAutoFit/>
          </a:bodyPr>
          <a:lstStyle/>
          <a:p>
            <a:pPr algn="ctr">
              <a:lnSpc>
                <a:spcPct val="150000"/>
              </a:lnSpc>
            </a:pPr>
            <a:r>
              <a:rPr lang="es-ES" b="1" dirty="0"/>
              <a:t>PARA QUE FUNCIONE ? </a:t>
            </a:r>
            <a:endParaRPr lang="es-ES" b="1" dirty="0" smtClean="0"/>
          </a:p>
          <a:p>
            <a:pPr algn="just">
              <a:lnSpc>
                <a:spcPct val="150000"/>
              </a:lnSpc>
            </a:pPr>
            <a:endParaRPr lang="es-ES" dirty="0"/>
          </a:p>
          <a:p>
            <a:pPr algn="just">
              <a:lnSpc>
                <a:spcPct val="150000"/>
              </a:lnSpc>
            </a:pPr>
            <a:r>
              <a:rPr lang="es-ES" dirty="0" smtClean="0"/>
              <a:t>• </a:t>
            </a:r>
            <a:r>
              <a:rPr lang="es-ES" dirty="0"/>
              <a:t>Para una gestión exitosa, los procesos deben incluir y estar apoyados por: personas, </a:t>
            </a:r>
            <a:r>
              <a:rPr lang="es-ES" dirty="0" smtClean="0"/>
              <a:t>tecnologías</a:t>
            </a:r>
            <a:r>
              <a:rPr lang="es-ES" dirty="0"/>
              <a:t>, métodos, </a:t>
            </a:r>
            <a:r>
              <a:rPr lang="es-ES" dirty="0" smtClean="0"/>
              <a:t>estrategia</a:t>
            </a:r>
            <a:r>
              <a:rPr lang="es-ES" dirty="0"/>
              <a:t>, gobierno y cambio cultural. </a:t>
            </a:r>
            <a:endParaRPr lang="es-ES" dirty="0" smtClean="0"/>
          </a:p>
          <a:p>
            <a:pPr algn="just">
              <a:lnSpc>
                <a:spcPct val="150000"/>
              </a:lnSpc>
            </a:pPr>
            <a:endParaRPr lang="es-ES" dirty="0" smtClean="0"/>
          </a:p>
          <a:p>
            <a:pPr algn="just">
              <a:lnSpc>
                <a:spcPct val="150000"/>
              </a:lnSpc>
            </a:pPr>
            <a:r>
              <a:rPr lang="es-ES" dirty="0" smtClean="0"/>
              <a:t>• </a:t>
            </a:r>
            <a:r>
              <a:rPr lang="es-ES" dirty="0"/>
              <a:t>La gestión basada en procesos fue uno de los grandes aportes de la gestión de la calidad cuando nació como evolución del aseguramiento de la calidad.</a:t>
            </a:r>
            <a:endParaRPr lang="es-419" dirty="0"/>
          </a:p>
        </p:txBody>
      </p:sp>
    </p:spTree>
    <p:extLst>
      <p:ext uri="{BB962C8B-B14F-4D97-AF65-F5344CB8AC3E}">
        <p14:creationId xmlns:p14="http://schemas.microsoft.com/office/powerpoint/2010/main" val="28900219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iclo de Deming (PD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95" y="0"/>
            <a:ext cx="7820025" cy="706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4819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xmlns="" id="{73164AE0-4D74-4A65-985D-4663F23F55A2}"/>
              </a:ext>
            </a:extLst>
          </p:cNvPr>
          <p:cNvSpPr/>
          <p:nvPr/>
        </p:nvSpPr>
        <p:spPr>
          <a:xfrm>
            <a:off x="0" y="1"/>
            <a:ext cx="9144000" cy="6857999"/>
          </a:xfrm>
          <a:prstGeom prst="rect">
            <a:avLst/>
          </a:prstGeom>
          <a:gradFill flip="none" rotWithShape="1">
            <a:gsLst>
              <a:gs pos="0">
                <a:srgbClr val="D40257"/>
              </a:gs>
              <a:gs pos="40000">
                <a:srgbClr val="013889"/>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25" y="728854"/>
            <a:ext cx="4526715" cy="5623621"/>
          </a:xfrm>
          <a:prstGeom prst="rect">
            <a:avLst/>
          </a:prstGeom>
        </p:spPr>
      </p:pic>
      <p:sp>
        <p:nvSpPr>
          <p:cNvPr id="4" name="Elipse 3"/>
          <p:cNvSpPr/>
          <p:nvPr/>
        </p:nvSpPr>
        <p:spPr>
          <a:xfrm>
            <a:off x="3030852" y="1770294"/>
            <a:ext cx="3082296" cy="308229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ángulo 2"/>
          <p:cNvSpPr/>
          <p:nvPr/>
        </p:nvSpPr>
        <p:spPr>
          <a:xfrm>
            <a:off x="3171919" y="2711277"/>
            <a:ext cx="2899685" cy="1200329"/>
          </a:xfrm>
          <a:prstGeom prst="rect">
            <a:avLst/>
          </a:prstGeom>
        </p:spPr>
        <p:txBody>
          <a:bodyPr wrap="square">
            <a:spAutoFit/>
          </a:bodyPr>
          <a:lstStyle/>
          <a:p>
            <a:r>
              <a:rPr lang="es-CO" dirty="0" smtClean="0">
                <a:solidFill>
                  <a:schemeClr val="bg1"/>
                </a:solidFill>
              </a:rPr>
              <a:t>Video importancia de </a:t>
            </a:r>
            <a:r>
              <a:rPr lang="es-CO" dirty="0" smtClean="0">
                <a:solidFill>
                  <a:schemeClr val="bg1"/>
                </a:solidFill>
              </a:rPr>
              <a:t>costos</a:t>
            </a:r>
          </a:p>
          <a:p>
            <a:pPr algn="ctr"/>
            <a:r>
              <a:rPr lang="es-CO" dirty="0">
                <a:hlinkClick r:id="rId3"/>
              </a:rPr>
              <a:t>Sistema de Costos por procesos - Bing video</a:t>
            </a:r>
            <a:endParaRPr lang="es-CO" dirty="0">
              <a:solidFill>
                <a:schemeClr val="bg1"/>
              </a:solidFill>
            </a:endParaRPr>
          </a:p>
          <a:p>
            <a:pPr algn="ctr"/>
            <a:r>
              <a:rPr lang="es-CO" dirty="0" smtClean="0">
                <a:solidFill>
                  <a:schemeClr val="bg1"/>
                </a:solidFill>
              </a:rPr>
              <a:t> </a:t>
            </a:r>
            <a:endParaRPr lang="es-CO" dirty="0">
              <a:solidFill>
                <a:schemeClr val="bg1"/>
              </a:solidFill>
            </a:endParaRPr>
          </a:p>
        </p:txBody>
      </p:sp>
    </p:spTree>
    <p:extLst>
      <p:ext uri="{BB962C8B-B14F-4D97-AF65-F5344CB8AC3E}">
        <p14:creationId xmlns:p14="http://schemas.microsoft.com/office/powerpoint/2010/main" val="1722942997"/>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0" y="0"/>
            <a:ext cx="9144000" cy="6858000"/>
          </a:xfrm>
          <a:prstGeom prst="rect">
            <a:avLst/>
          </a:prstGeom>
        </p:spPr>
      </p:pic>
      <p:sp>
        <p:nvSpPr>
          <p:cNvPr id="6" name="Rectángulo 5"/>
          <p:cNvSpPr/>
          <p:nvPr/>
        </p:nvSpPr>
        <p:spPr>
          <a:xfrm>
            <a:off x="4791807" y="0"/>
            <a:ext cx="4352193" cy="68580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3156439" y="1477108"/>
            <a:ext cx="3313967" cy="3130062"/>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6354084" y="5754345"/>
            <a:ext cx="2714805" cy="954107"/>
          </a:xfrm>
          <a:prstGeom prst="rect">
            <a:avLst/>
          </a:prstGeom>
          <a:noFill/>
        </p:spPr>
        <p:txBody>
          <a:bodyPr wrap="square" rtlCol="0">
            <a:spAutoFit/>
          </a:bodyPr>
          <a:lstStyle/>
          <a:p>
            <a:pPr algn="ctr"/>
            <a:r>
              <a:rPr lang="es-MX" sz="2800" b="1" dirty="0" smtClean="0">
                <a:solidFill>
                  <a:schemeClr val="bg1"/>
                </a:solidFill>
                <a:latin typeface="Century Gothic" panose="020B0502020202020204" pitchFamily="34" charset="0"/>
                <a:cs typeface="Arial" panose="020B0604020202020204" pitchFamily="34" charset="0"/>
              </a:rPr>
              <a:t>FIN DE GRABACIÓN</a:t>
            </a:r>
            <a:endParaRPr lang="en-US" sz="280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648880" y="822096"/>
            <a:ext cx="4329084" cy="4440085"/>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904617" y="4140357"/>
            <a:ext cx="1565790" cy="170790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97" y="2065044"/>
            <a:ext cx="2077406" cy="1747807"/>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5" name="Picture 4" descr="Resultado de imagen para avion silueta png">
            <a:extLst>
              <a:ext uri="{FF2B5EF4-FFF2-40B4-BE49-F238E27FC236}">
                <a16:creationId xmlns:a16="http://schemas.microsoft.com/office/drawing/2014/main" xmlns="" id="{10A086D5-F53A-4FF3-815A-9A050312DE6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44272" y="1280113"/>
            <a:ext cx="2055456" cy="21488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4">
            <a:extLst>
              <a:ext uri="{FF2B5EF4-FFF2-40B4-BE49-F238E27FC236}">
                <a16:creationId xmlns:a16="http://schemas.microsoft.com/office/drawing/2014/main" xmlns="" id="{29DB83B5-8887-4804-829F-198FDB03ABA1}"/>
              </a:ext>
            </a:extLst>
          </p:cNvPr>
          <p:cNvSpPr txBox="1"/>
          <p:nvPr/>
        </p:nvSpPr>
        <p:spPr>
          <a:xfrm>
            <a:off x="1803824" y="3935102"/>
            <a:ext cx="5884602" cy="1754326"/>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3600" b="1" dirty="0" smtClean="0">
                <a:solidFill>
                  <a:schemeClr val="bg1"/>
                </a:solidFill>
                <a:latin typeface="Contradiction" panose="02000500000000000000" pitchFamily="50" charset="0"/>
                <a:ea typeface="Verdana" panose="020B0604030504040204" pitchFamily="34" charset="0"/>
              </a:rPr>
              <a:t>Nunca tedes por vencido, dificultades, obtaculos se vencen cuando se tiene un objetivo claro. </a:t>
            </a:r>
            <a:endParaRPr lang="es-ES" sz="3600" b="1" dirty="0">
              <a:solidFill>
                <a:schemeClr val="bg1"/>
              </a:solidFill>
              <a:latin typeface="Contradiction" panose="02000500000000000000" pitchFamily="50" charset="0"/>
              <a:ea typeface="Verdana" panose="020B0604030504040204" pitchFamily="34" charset="0"/>
            </a:endParaRPr>
          </a:p>
        </p:txBody>
      </p:sp>
    </p:spTree>
    <p:extLst>
      <p:ext uri="{BB962C8B-B14F-4D97-AF65-F5344CB8AC3E}">
        <p14:creationId xmlns:p14="http://schemas.microsoft.com/office/powerpoint/2010/main" val="99048137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p:cNvSpPr/>
          <p:nvPr/>
        </p:nvSpPr>
        <p:spPr>
          <a:xfrm>
            <a:off x="5057482" y="2556386"/>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5628213" y="2418111"/>
            <a:ext cx="3503608" cy="584775"/>
          </a:xfrm>
          <a:prstGeom prst="rect">
            <a:avLst/>
          </a:prstGeom>
          <a:noFill/>
        </p:spPr>
        <p:txBody>
          <a:bodyPr wrap="square" rtlCol="0">
            <a:spAutoFit/>
          </a:bodyPr>
          <a:lstStyle/>
          <a:p>
            <a:r>
              <a:rPr lang="es-CO" sz="1600" dirty="0"/>
              <a:t>DEFINICION DE COSTEO POR 1 PROCESOS /POR DEPARTAMENTOS</a:t>
            </a:r>
            <a:endParaRPr lang="es-CO" sz="1600" dirty="0">
              <a:latin typeface="Arial" panose="020B0604020202020204" pitchFamily="34" charset="0"/>
              <a:cs typeface="Arial" panose="020B0604020202020204" pitchFamily="34" charset="0"/>
            </a:endParaRPr>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uadroTexto 15"/>
          <p:cNvSpPr txBox="1"/>
          <p:nvPr/>
        </p:nvSpPr>
        <p:spPr>
          <a:xfrm>
            <a:off x="5640392" y="3026802"/>
            <a:ext cx="3515785" cy="1323439"/>
          </a:xfrm>
          <a:prstGeom prst="rect">
            <a:avLst/>
          </a:prstGeom>
          <a:noFill/>
        </p:spPr>
        <p:txBody>
          <a:bodyPr wrap="square" rtlCol="0">
            <a:spAutoFit/>
          </a:bodyPr>
          <a:lstStyle/>
          <a:p>
            <a:r>
              <a:rPr lang="es-ES" sz="1600" dirty="0"/>
              <a:t>TIPOS DE EMPRESAS QUE UTLIZAN COSTEO POR PROCESOS/CARACTERISTICAS DEL COSTEO DE PROCESOS</a:t>
            </a:r>
            <a:endParaRPr lang="en-US" sz="1600" b="1" dirty="0">
              <a:latin typeface="Arial" panose="020B0604020202020204" pitchFamily="34" charset="0"/>
              <a:cs typeface="Arial" panose="020B0604020202020204" pitchFamily="34" charset="0"/>
            </a:endParaRPr>
          </a:p>
          <a:p>
            <a:endParaRPr lang="en-US" sz="1600" b="1" dirty="0">
              <a:latin typeface="Morn Thin" panose="00000200000000000000" pitchFamily="50" charset="0"/>
            </a:endParaRPr>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adroTexto 18"/>
          <p:cNvSpPr txBox="1"/>
          <p:nvPr/>
        </p:nvSpPr>
        <p:spPr>
          <a:xfrm>
            <a:off x="5640392" y="4027843"/>
            <a:ext cx="3515785" cy="830997"/>
          </a:xfrm>
          <a:prstGeom prst="rect">
            <a:avLst/>
          </a:prstGeom>
          <a:noFill/>
        </p:spPr>
        <p:txBody>
          <a:bodyPr wrap="square" rtlCol="0">
            <a:spAutoFit/>
          </a:bodyPr>
          <a:lstStyle/>
          <a:p>
            <a:r>
              <a:rPr lang="es-ES" sz="1600" dirty="0"/>
              <a:t>MANEJO CONTABLE DEL COSTEO POR PROCESOS Y SU IMPORTANCIA EN EL PROCESO DE PRODUCTO.</a:t>
            </a:r>
            <a:endParaRPr lang="es-MX" sz="1600" b="1" dirty="0">
              <a:latin typeface="Arial" panose="020B0604020202020204" pitchFamily="34" charset="0"/>
              <a:cs typeface="Arial" panose="020B0604020202020204" pitchFamily="34" charset="0"/>
            </a:endParaRPr>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uadroTexto 24"/>
          <p:cNvSpPr txBox="1"/>
          <p:nvPr/>
        </p:nvSpPr>
        <p:spPr>
          <a:xfrm>
            <a:off x="5640392" y="4958116"/>
            <a:ext cx="3417402" cy="584775"/>
          </a:xfrm>
          <a:prstGeom prst="rect">
            <a:avLst/>
          </a:prstGeom>
          <a:noFill/>
        </p:spPr>
        <p:txBody>
          <a:bodyPr wrap="square" rtlCol="0">
            <a:spAutoFit/>
          </a:bodyPr>
          <a:lstStyle/>
          <a:p>
            <a:r>
              <a:rPr lang="es-MX" sz="1600" dirty="0"/>
              <a:t>GESTION POR PROCESOS </a:t>
            </a:r>
            <a:r>
              <a:rPr lang="es-MX" sz="1600" dirty="0" smtClean="0"/>
              <a:t>APLICACIÓN DE LOS MISMOS.</a:t>
            </a:r>
            <a:endParaRPr lang="es-MX" sz="1600" dirty="0"/>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199587" y="1724846"/>
            <a:ext cx="2714805" cy="369332"/>
          </a:xfrm>
          <a:prstGeom prst="rect">
            <a:avLst/>
          </a:prstGeom>
          <a:noFill/>
        </p:spPr>
        <p:txBody>
          <a:bodyPr wrap="square" rtlCol="0">
            <a:spAutoFit/>
          </a:bodyPr>
          <a:lstStyle/>
          <a:p>
            <a:r>
              <a:rPr lang="es-MX" b="1" dirty="0" smtClean="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2950181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7699" t="270" r="3882" b="-270"/>
          <a:stretch/>
        </p:blipFill>
        <p:spPr>
          <a:xfrm>
            <a:off x="0" y="-1"/>
            <a:ext cx="9162661" cy="6901480"/>
          </a:xfrm>
          <a:prstGeom prst="rect">
            <a:avLst/>
          </a:prstGeom>
          <a:ln>
            <a:noFill/>
          </a:ln>
        </p:spPr>
      </p:pic>
      <p:sp>
        <p:nvSpPr>
          <p:cNvPr id="3" name="Retraso 2"/>
          <p:cNvSpPr/>
          <p:nvPr/>
        </p:nvSpPr>
        <p:spPr>
          <a:xfrm rot="10800000">
            <a:off x="2780522" y="0"/>
            <a:ext cx="6379354" cy="6858000"/>
          </a:xfrm>
          <a:prstGeom prst="flowChartDelay">
            <a:avLst/>
          </a:prstGeom>
          <a:solidFill>
            <a:srgbClr val="EC035F">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226971" y="1851267"/>
            <a:ext cx="3313967" cy="3130062"/>
          </a:xfrm>
          <a:prstGeom prst="ellipse">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1042115" y="2378345"/>
            <a:ext cx="3539215" cy="1754326"/>
          </a:xfrm>
          <a:prstGeom prst="rect">
            <a:avLst/>
          </a:prstGeom>
          <a:noFill/>
        </p:spPr>
        <p:txBody>
          <a:bodyPr wrap="square" rtlCol="0">
            <a:spAutoFit/>
          </a:bodyPr>
          <a:lstStyle/>
          <a:p>
            <a:pPr algn="ctr"/>
            <a:r>
              <a:rPr lang="es-ES" sz="3600" dirty="0">
                <a:solidFill>
                  <a:schemeClr val="bg1"/>
                </a:solidFill>
              </a:rPr>
              <a:t>COSTEO POR PROCESOS Y LA ORGANIZACIÓN</a:t>
            </a:r>
            <a:endParaRPr lang="en-US" sz="3600" b="1" dirty="0">
              <a:solidFill>
                <a:schemeClr val="bg1"/>
              </a:solidFill>
              <a:latin typeface="Morn Thin" panose="00000200000000000000" pitchFamily="50" charset="0"/>
            </a:endParaRPr>
          </a:p>
        </p:txBody>
      </p:sp>
      <p:sp>
        <p:nvSpPr>
          <p:cNvPr id="5" name="CuadroTexto 4"/>
          <p:cNvSpPr txBox="1"/>
          <p:nvPr/>
        </p:nvSpPr>
        <p:spPr>
          <a:xfrm>
            <a:off x="4888609" y="2170758"/>
            <a:ext cx="4004379" cy="3416320"/>
          </a:xfrm>
          <a:prstGeom prst="rect">
            <a:avLst/>
          </a:prstGeom>
          <a:noFill/>
        </p:spPr>
        <p:txBody>
          <a:bodyPr wrap="square" rtlCol="0">
            <a:spAutoFit/>
          </a:bodyPr>
          <a:lstStyle/>
          <a:p>
            <a:pPr algn="just"/>
            <a:r>
              <a:rPr lang="es-ES" dirty="0">
                <a:solidFill>
                  <a:schemeClr val="bg1"/>
                </a:solidFill>
              </a:rPr>
              <a:t>El sistema de costos por procesos es aquel mediante el </a:t>
            </a:r>
            <a:r>
              <a:rPr lang="es-ES" dirty="0" smtClean="0">
                <a:solidFill>
                  <a:schemeClr val="bg1"/>
                </a:solidFill>
              </a:rPr>
              <a:t>cual, </a:t>
            </a:r>
            <a:r>
              <a:rPr lang="es-ES" dirty="0">
                <a:solidFill>
                  <a:schemeClr val="bg1"/>
                </a:solidFill>
              </a:rPr>
              <a:t>los costos de la producción se cargan al proceso como tal, a lo que esta acumulado en los costos de producción en cada área o por el centro de costos. Por ejemplo las empresas de textiles y químicos entre otras y que veremos </a:t>
            </a:r>
            <a:r>
              <a:rPr lang="es-ES" dirty="0" smtClean="0">
                <a:solidFill>
                  <a:schemeClr val="bg1"/>
                </a:solidFill>
              </a:rPr>
              <a:t>más </a:t>
            </a:r>
            <a:r>
              <a:rPr lang="es-ES" dirty="0">
                <a:solidFill>
                  <a:schemeClr val="bg1"/>
                </a:solidFill>
              </a:rPr>
              <a:t>adelante, usan el costeo por procesos que a la postre se convierten en el sistema de acumulación por procesos.</a:t>
            </a:r>
            <a:r>
              <a:rPr lang="en-US" dirty="0" smtClean="0">
                <a:solidFill>
                  <a:schemeClr val="bg1"/>
                </a:solidFill>
              </a:rPr>
              <a:t>  </a:t>
            </a:r>
            <a:endParaRPr lang="en-US" dirty="0">
              <a:solidFill>
                <a:schemeClr val="bg1"/>
              </a:solidFill>
            </a:endParaRPr>
          </a:p>
          <a:p>
            <a:endParaRPr lang="en-US" dirty="0"/>
          </a:p>
        </p:txBody>
      </p:sp>
    </p:spTree>
    <p:extLst>
      <p:ext uri="{BB962C8B-B14F-4D97-AF65-F5344CB8AC3E}">
        <p14:creationId xmlns:p14="http://schemas.microsoft.com/office/powerpoint/2010/main" val="4078233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redondeado 11"/>
          <p:cNvSpPr/>
          <p:nvPr/>
        </p:nvSpPr>
        <p:spPr>
          <a:xfrm rot="5400000">
            <a:off x="1738744" y="-477982"/>
            <a:ext cx="5140038" cy="7592291"/>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4" y="-65366"/>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9" name="CuadroTexto 8"/>
          <p:cNvSpPr txBox="1"/>
          <p:nvPr/>
        </p:nvSpPr>
        <p:spPr>
          <a:xfrm>
            <a:off x="1634836" y="1242614"/>
            <a:ext cx="5167746" cy="3323987"/>
          </a:xfrm>
          <a:prstGeom prst="rect">
            <a:avLst/>
          </a:prstGeom>
          <a:noFill/>
        </p:spPr>
        <p:txBody>
          <a:bodyPr wrap="square" rtlCol="0">
            <a:spAutoFit/>
          </a:bodyPr>
          <a:lstStyle/>
          <a:p>
            <a:pPr algn="ctr"/>
            <a:r>
              <a:rPr lang="es-ES" sz="2800" dirty="0"/>
              <a:t>TIPOS DE EMPRESAS </a:t>
            </a:r>
            <a:endParaRPr lang="es-ES" sz="2800" dirty="0" smtClean="0"/>
          </a:p>
          <a:p>
            <a:pPr algn="ctr"/>
            <a:endParaRPr lang="es-ES" sz="2800" dirty="0"/>
          </a:p>
          <a:p>
            <a:pPr algn="ctr"/>
            <a:endParaRPr lang="es-ES" sz="2800" dirty="0" smtClean="0"/>
          </a:p>
          <a:p>
            <a:pPr algn="just"/>
            <a:r>
              <a:rPr lang="es-ES" dirty="0"/>
              <a:t>El </a:t>
            </a:r>
            <a:r>
              <a:rPr lang="es-ES" dirty="0"/>
              <a:t>sistema de costes por procesos nos lleva a saber que las empresas donde se transforme la materia prima o materiales otras delas empresas que utilizan esta clase de sistema son : </a:t>
            </a:r>
            <a:endParaRPr lang="es-ES" dirty="0"/>
          </a:p>
          <a:p>
            <a:pPr indent="-457200" algn="just">
              <a:buFontTx/>
              <a:buChar char="-"/>
            </a:pPr>
            <a:r>
              <a:rPr lang="es-ES" dirty="0"/>
              <a:t>De </a:t>
            </a:r>
            <a:r>
              <a:rPr lang="es-ES" dirty="0"/>
              <a:t>alimentos </a:t>
            </a:r>
            <a:endParaRPr lang="es-ES" dirty="0"/>
          </a:p>
          <a:p>
            <a:pPr indent="-457200" algn="just">
              <a:buFontTx/>
              <a:buChar char="-"/>
            </a:pPr>
            <a:r>
              <a:rPr lang="es-ES" dirty="0"/>
              <a:t>Petroquímica  </a:t>
            </a:r>
          </a:p>
          <a:p>
            <a:pPr indent="-457200" algn="just">
              <a:buFontTx/>
              <a:buChar char="-"/>
            </a:pPr>
            <a:r>
              <a:rPr lang="es-ES" dirty="0"/>
              <a:t>F</a:t>
            </a:r>
            <a:r>
              <a:rPr lang="es-ES" dirty="0"/>
              <a:t>armacéutica</a:t>
            </a:r>
            <a:endParaRPr lang="en-US" dirty="0"/>
          </a:p>
        </p:txBody>
      </p:sp>
    </p:spTree>
    <p:extLst>
      <p:ext uri="{BB962C8B-B14F-4D97-AF65-F5344CB8AC3E}">
        <p14:creationId xmlns:p14="http://schemas.microsoft.com/office/powerpoint/2010/main" val="1164805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redondeado 11"/>
          <p:cNvSpPr/>
          <p:nvPr/>
        </p:nvSpPr>
        <p:spPr>
          <a:xfrm rot="5400000">
            <a:off x="1918445" y="-699244"/>
            <a:ext cx="5016164" cy="74676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4" y="-65366"/>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10" name="Rectángulo 9"/>
          <p:cNvSpPr/>
          <p:nvPr/>
        </p:nvSpPr>
        <p:spPr>
          <a:xfrm>
            <a:off x="1027100" y="1749240"/>
            <a:ext cx="6161304" cy="2862322"/>
          </a:xfrm>
          <a:prstGeom prst="rect">
            <a:avLst/>
          </a:prstGeom>
        </p:spPr>
        <p:txBody>
          <a:bodyPr wrap="square">
            <a:spAutoFit/>
          </a:bodyPr>
          <a:lstStyle/>
          <a:p>
            <a:pPr algn="ctr"/>
            <a:r>
              <a:rPr lang="es-ES" b="1" dirty="0"/>
              <a:t>CARACTERISTICAS DEL COSTEO POR </a:t>
            </a:r>
            <a:r>
              <a:rPr lang="es-ES" b="1" dirty="0" smtClean="0"/>
              <a:t>PROCESOS</a:t>
            </a:r>
          </a:p>
          <a:p>
            <a:pPr algn="ctr"/>
            <a:endParaRPr lang="es-ES" dirty="0"/>
          </a:p>
          <a:p>
            <a:pPr algn="ctr"/>
            <a:endParaRPr lang="es-ES" dirty="0" smtClean="0"/>
          </a:p>
          <a:p>
            <a:pPr algn="ctr"/>
            <a:endParaRPr lang="es-ES" b="0" i="0" dirty="0">
              <a:solidFill>
                <a:srgbClr val="212529"/>
              </a:solidFill>
              <a:effectLst/>
              <a:latin typeface="system-ui"/>
            </a:endParaRPr>
          </a:p>
          <a:p>
            <a:pPr algn="just"/>
            <a:r>
              <a:rPr lang="es-ES" dirty="0"/>
              <a:t>El costeo por procesos se ocupa del flujo de las unidades a través de varias operaciones o departamentos y sumándole costos adicionales a medida que se avanza los procesos de producción. Los costos unitarios de cada departamento se basan éntrelos costos incurridos en un periodo de tiempo determinado y las unidades terminadas en ese periodo.</a:t>
            </a:r>
            <a:endParaRPr lang="es-ES" b="0" i="0" dirty="0">
              <a:solidFill>
                <a:srgbClr val="212529"/>
              </a:solidFill>
              <a:effectLst/>
              <a:latin typeface="system-ui"/>
            </a:endParaRPr>
          </a:p>
        </p:txBody>
      </p:sp>
    </p:spTree>
    <p:extLst>
      <p:ext uri="{BB962C8B-B14F-4D97-AF65-F5344CB8AC3E}">
        <p14:creationId xmlns:p14="http://schemas.microsoft.com/office/powerpoint/2010/main" val="6754902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redondeado 11"/>
          <p:cNvSpPr/>
          <p:nvPr/>
        </p:nvSpPr>
        <p:spPr>
          <a:xfrm rot="5400000">
            <a:off x="1503217" y="-879764"/>
            <a:ext cx="5929746" cy="8659091"/>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5" y="183582"/>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4" name="Rectángulo 3"/>
          <p:cNvSpPr/>
          <p:nvPr/>
        </p:nvSpPr>
        <p:spPr>
          <a:xfrm>
            <a:off x="734291" y="1127041"/>
            <a:ext cx="7675418" cy="4662815"/>
          </a:xfrm>
          <a:prstGeom prst="rect">
            <a:avLst/>
          </a:prstGeom>
        </p:spPr>
        <p:txBody>
          <a:bodyPr wrap="square">
            <a:spAutoFit/>
          </a:bodyPr>
          <a:lstStyle/>
          <a:p>
            <a:pPr algn="ctr">
              <a:lnSpc>
                <a:spcPct val="150000"/>
              </a:lnSpc>
            </a:pPr>
            <a:r>
              <a:rPr lang="es-ES" b="1" dirty="0" smtClean="0"/>
              <a:t>CARACTERISTICAS </a:t>
            </a:r>
            <a:r>
              <a:rPr lang="es-ES" b="1" dirty="0"/>
              <a:t>DEL COSTEO POR </a:t>
            </a:r>
            <a:r>
              <a:rPr lang="es-ES" b="1" dirty="0" smtClean="0"/>
              <a:t>PROCESOS.</a:t>
            </a:r>
          </a:p>
          <a:p>
            <a:pPr algn="ctr">
              <a:lnSpc>
                <a:spcPct val="150000"/>
              </a:lnSpc>
            </a:pPr>
            <a:endParaRPr lang="es-ES" dirty="0" smtClean="0"/>
          </a:p>
          <a:p>
            <a:pPr algn="just">
              <a:lnSpc>
                <a:spcPct val="150000"/>
              </a:lnSpc>
            </a:pPr>
            <a:r>
              <a:rPr lang="es-ES" dirty="0"/>
              <a:t>❖ Las unidades terminadas y sus costos adjuntos se trasladan al siguiente departamento o artículos terminados, cuando las unidades terminadas dejan el ultimo departamento del proceso, los costos totales han sido acumulados y pueden usarse para hallar el costo unitario de cada producto terminado. </a:t>
            </a:r>
            <a:endParaRPr lang="es-ES" dirty="0" smtClean="0"/>
          </a:p>
          <a:p>
            <a:pPr algn="just">
              <a:lnSpc>
                <a:spcPct val="150000"/>
              </a:lnSpc>
            </a:pPr>
            <a:r>
              <a:rPr lang="es-ES" dirty="0" smtClean="0"/>
              <a:t>❖ </a:t>
            </a:r>
            <a:r>
              <a:rPr lang="es-ES" dirty="0"/>
              <a:t>Los costos totales y unitarios de cada departamento son agregados periódicamente analizados y calculados a través delos informes que envía el área de producción. </a:t>
            </a:r>
            <a:endParaRPr lang="es-ES" dirty="0" smtClean="0"/>
          </a:p>
          <a:p>
            <a:pPr algn="just">
              <a:lnSpc>
                <a:spcPct val="150000"/>
              </a:lnSpc>
            </a:pPr>
            <a:r>
              <a:rPr lang="es-ES" dirty="0" smtClean="0"/>
              <a:t>❖ </a:t>
            </a:r>
            <a:r>
              <a:rPr lang="es-ES" dirty="0"/>
              <a:t>Los costos unitarios se determinan por cada área de los que participan en el proceso y su correspondiente periodo. </a:t>
            </a:r>
            <a:endParaRPr lang="es-ES" dirty="0" smtClean="0"/>
          </a:p>
        </p:txBody>
      </p:sp>
    </p:spTree>
    <p:extLst>
      <p:ext uri="{BB962C8B-B14F-4D97-AF65-F5344CB8AC3E}">
        <p14:creationId xmlns:p14="http://schemas.microsoft.com/office/powerpoint/2010/main" val="3604634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redondeado 11"/>
          <p:cNvSpPr/>
          <p:nvPr/>
        </p:nvSpPr>
        <p:spPr>
          <a:xfrm rot="5400000">
            <a:off x="1503217" y="-900546"/>
            <a:ext cx="5929746" cy="8659091"/>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5" y="183582"/>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4" name="Rectángulo 3"/>
          <p:cNvSpPr/>
          <p:nvPr/>
        </p:nvSpPr>
        <p:spPr>
          <a:xfrm>
            <a:off x="630381" y="1127041"/>
            <a:ext cx="7675418" cy="4662815"/>
          </a:xfrm>
          <a:prstGeom prst="rect">
            <a:avLst/>
          </a:prstGeom>
        </p:spPr>
        <p:txBody>
          <a:bodyPr wrap="square">
            <a:spAutoFit/>
          </a:bodyPr>
          <a:lstStyle/>
          <a:p>
            <a:pPr algn="ctr">
              <a:lnSpc>
                <a:spcPct val="150000"/>
              </a:lnSpc>
            </a:pPr>
            <a:r>
              <a:rPr lang="es-ES" b="1" dirty="0"/>
              <a:t>CARACTERISTICAS DEL COSTEO POR </a:t>
            </a:r>
            <a:r>
              <a:rPr lang="es-ES" b="1" dirty="0" smtClean="0"/>
              <a:t>PROCESOS</a:t>
            </a:r>
          </a:p>
          <a:p>
            <a:pPr algn="ctr">
              <a:lnSpc>
                <a:spcPct val="150000"/>
              </a:lnSpc>
            </a:pPr>
            <a:endParaRPr lang="es-ES" b="1" dirty="0" smtClean="0">
              <a:solidFill>
                <a:srgbClr val="000000"/>
              </a:solidFill>
              <a:latin typeface="Calibri" panose="020F0502020204030204" pitchFamily="34" charset="0"/>
            </a:endParaRPr>
          </a:p>
          <a:p>
            <a:pPr algn="just">
              <a:lnSpc>
                <a:spcPct val="150000"/>
              </a:lnSpc>
            </a:pPr>
            <a:r>
              <a:rPr lang="es-ES" dirty="0"/>
              <a:t>❖ Las unidades terminadas o equivalentes se pueden utilizar para determinar el trabajo en proceso al fin del periodo y poder hallar por ejemplo el valor de los costos de proceso de un producto</a:t>
            </a:r>
            <a:endParaRPr lang="es-ES" dirty="0">
              <a:solidFill>
                <a:srgbClr val="000000"/>
              </a:solidFill>
              <a:latin typeface="Calibri" panose="020F0502020204030204" pitchFamily="34" charset="0"/>
            </a:endParaRPr>
          </a:p>
          <a:p>
            <a:pPr algn="just">
              <a:lnSpc>
                <a:spcPct val="150000"/>
              </a:lnSpc>
            </a:pPr>
            <a:endParaRPr lang="es-ES" dirty="0">
              <a:solidFill>
                <a:srgbClr val="000000"/>
              </a:solidFill>
              <a:latin typeface="Calibri" panose="020F0502020204030204" pitchFamily="34" charset="0"/>
            </a:endParaRPr>
          </a:p>
          <a:p>
            <a:pPr algn="just">
              <a:lnSpc>
                <a:spcPct val="150000"/>
              </a:lnSpc>
            </a:pPr>
            <a:r>
              <a:rPr lang="es-ES" dirty="0" smtClean="0"/>
              <a:t>❖ </a:t>
            </a:r>
            <a:r>
              <a:rPr lang="es-ES" dirty="0"/>
              <a:t>Cada área debe tener su propia cuenta de trabajo en proceso en el libro mayor. Esta cuenta se carga con los costos del proceso incurridos en el departamento. </a:t>
            </a:r>
            <a:endParaRPr lang="es-ES" dirty="0" smtClean="0"/>
          </a:p>
          <a:p>
            <a:pPr algn="just">
              <a:lnSpc>
                <a:spcPct val="150000"/>
              </a:lnSpc>
            </a:pPr>
            <a:endParaRPr lang="es-ES" dirty="0" smtClean="0"/>
          </a:p>
          <a:p>
            <a:pPr algn="just">
              <a:lnSpc>
                <a:spcPct val="150000"/>
              </a:lnSpc>
            </a:pPr>
            <a:r>
              <a:rPr lang="es-ES" dirty="0" smtClean="0"/>
              <a:t>❖ </a:t>
            </a:r>
            <a:r>
              <a:rPr lang="es-ES" dirty="0"/>
              <a:t>Los costos se acumulan y se registran por departamentos o centros de costos. </a:t>
            </a:r>
            <a:endParaRPr lang="es-419" dirty="0"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484204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TotalTime>
  <Words>1282</Words>
  <Application>Microsoft Office PowerPoint</Application>
  <PresentationFormat>Presentación en pantalla (4:3)</PresentationFormat>
  <Paragraphs>89</Paragraphs>
  <Slides>23</Slides>
  <Notes>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23</vt:i4>
      </vt:variant>
    </vt:vector>
  </HeadingPairs>
  <TitlesOfParts>
    <vt:vector size="33" baseType="lpstr">
      <vt:lpstr>Arial</vt:lpstr>
      <vt:lpstr>Calibri</vt:lpstr>
      <vt:lpstr>Calibri Light</vt:lpstr>
      <vt:lpstr>Century Gothic</vt:lpstr>
      <vt:lpstr>Contradiction</vt:lpstr>
      <vt:lpstr>Josefin Slab</vt:lpstr>
      <vt:lpstr>Morn Thin</vt:lpstr>
      <vt:lpstr>system-ui</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Cuenta Microsoft</cp:lastModifiedBy>
  <cp:revision>61</cp:revision>
  <dcterms:modified xsi:type="dcterms:W3CDTF">2023-02-21T04:48:18Z</dcterms:modified>
</cp:coreProperties>
</file>